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314" r:id="rId3"/>
    <p:sldId id="316" r:id="rId4"/>
    <p:sldId id="283" r:id="rId5"/>
    <p:sldId id="258" r:id="rId6"/>
    <p:sldId id="301" r:id="rId7"/>
    <p:sldId id="312" r:id="rId8"/>
    <p:sldId id="318" r:id="rId9"/>
    <p:sldId id="320" r:id="rId10"/>
    <p:sldId id="305" r:id="rId11"/>
    <p:sldId id="321" r:id="rId12"/>
    <p:sldId id="322" r:id="rId13"/>
    <p:sldId id="307" r:id="rId14"/>
    <p:sldId id="324" r:id="rId15"/>
    <p:sldId id="323" r:id="rId16"/>
    <p:sldId id="310" r:id="rId17"/>
    <p:sldId id="31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sh Reddy" initials="RR" lastIdx="1" clrIdx="0">
    <p:extLst>
      <p:ext uri="{19B8F6BF-5375-455C-9EA6-DF929625EA0E}">
        <p15:presenceInfo xmlns:p15="http://schemas.microsoft.com/office/powerpoint/2012/main" userId="a95c645a2e1ec4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21" d="100"/>
          <a:sy n="121" d="100"/>
        </p:scale>
        <p:origin x="480" y="1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31661F-2840-40D1-B620-C3DFA8F676C5}"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0C53FC2E-E461-415F-B46B-3EDA0E016DBC}">
      <dgm:prSet custT="1"/>
      <dgm:spPr>
        <a:solidFill>
          <a:schemeClr val="bg2">
            <a:lumMod val="60000"/>
            <a:lumOff val="40000"/>
          </a:schemeClr>
        </a:solidFill>
      </dgm:spPr>
      <dgm:t>
        <a:bodyPr/>
        <a:lstStyle/>
        <a:p>
          <a:pPr algn="l"/>
          <a:r>
            <a:rPr lang="en-US" sz="1500" b="0" dirty="0">
              <a:solidFill>
                <a:srgbClr val="FFC000"/>
              </a:solidFill>
              <a:latin typeface="Arial" panose="020B0604020202020204" pitchFamily="34" charset="0"/>
              <a:cs typeface="Arial" panose="020B0604020202020204" pitchFamily="34" charset="0"/>
            </a:rPr>
            <a:t>Who</a:t>
          </a:r>
          <a:r>
            <a:rPr lang="en-US" sz="1500" b="0" dirty="0">
              <a:solidFill>
                <a:schemeClr val="tx1"/>
              </a:solidFill>
              <a:latin typeface="Arial" panose="020B0604020202020204" pitchFamily="34" charset="0"/>
              <a:cs typeface="Arial" panose="020B0604020202020204" pitchFamily="34" charset="0"/>
            </a:rPr>
            <a:t> – Industrial Sectors, </a:t>
          </a:r>
          <a:r>
            <a:rPr lang="en-US" sz="1500" b="0" dirty="0">
              <a:latin typeface="Arial" panose="020B0604020202020204" pitchFamily="34" charset="0"/>
              <a:cs typeface="Arial" panose="020B0604020202020204" pitchFamily="34" charset="0"/>
            </a:rPr>
            <a:t>Chief Sustainability Officer , National and local governments , Non-Government Organization(NGOs), Climate and Data scientists , Supply Chain Managers</a:t>
          </a:r>
          <a:endParaRPr lang="en-US" sz="1500" b="0" dirty="0">
            <a:solidFill>
              <a:schemeClr val="tx1"/>
            </a:solidFill>
            <a:latin typeface="Arial" panose="020B0604020202020204" pitchFamily="34" charset="0"/>
            <a:cs typeface="Arial" panose="020B0604020202020204" pitchFamily="34" charset="0"/>
          </a:endParaRPr>
        </a:p>
      </dgm:t>
    </dgm:pt>
    <dgm:pt modelId="{0000F765-E32F-4993-85F8-537F57CD72B1}" type="parTrans" cxnId="{665CAA69-7CF4-448F-B2E4-CAE1F6C25A7D}">
      <dgm:prSet/>
      <dgm:spPr/>
      <dgm:t>
        <a:bodyPr/>
        <a:lstStyle/>
        <a:p>
          <a:endParaRPr lang="en-US"/>
        </a:p>
      </dgm:t>
    </dgm:pt>
    <dgm:pt modelId="{6EF227E9-F835-4F68-8238-5B138F879A75}" type="sibTrans" cxnId="{665CAA69-7CF4-448F-B2E4-CAE1F6C25A7D}">
      <dgm:prSet/>
      <dgm:spPr/>
      <dgm:t>
        <a:bodyPr/>
        <a:lstStyle/>
        <a:p>
          <a:endParaRPr lang="en-US"/>
        </a:p>
      </dgm:t>
    </dgm:pt>
    <dgm:pt modelId="{12C3DDFD-5791-460E-B42E-3F8561854823}">
      <dgm:prSet custT="1"/>
      <dgm:spPr>
        <a:solidFill>
          <a:schemeClr val="bg2">
            <a:lumMod val="60000"/>
            <a:lumOff val="40000"/>
          </a:schemeClr>
        </a:solidFill>
      </dgm:spPr>
      <dgm:t>
        <a:bodyPr/>
        <a:lstStyle/>
        <a:p>
          <a:pPr algn="l"/>
          <a:r>
            <a:rPr lang="en-US" sz="1500" b="0" dirty="0">
              <a:solidFill>
                <a:srgbClr val="FFC000"/>
              </a:solidFill>
              <a:latin typeface="Arial" panose="020B0604020202020204" pitchFamily="34" charset="0"/>
              <a:cs typeface="Arial" panose="020B0604020202020204" pitchFamily="34" charset="0"/>
            </a:rPr>
            <a:t>Why </a:t>
          </a:r>
          <a:r>
            <a:rPr lang="en-US" sz="1500" b="0" dirty="0">
              <a:latin typeface="Arial" panose="020B0604020202020204" pitchFamily="34" charset="0"/>
              <a:cs typeface="Arial" panose="020B0604020202020204" pitchFamily="34" charset="0"/>
            </a:rPr>
            <a:t>– Variations in emission standards, industrial techniques, energy sources influence the environmental effect.  Lack of investment in energy efficiency and environmentally friendly technologies raises pollution levels and sustainable developmental problems.</a:t>
          </a:r>
        </a:p>
      </dgm:t>
    </dgm:pt>
    <dgm:pt modelId="{ED54D3A9-D777-4176-A52C-730E7B67EDA2}" type="parTrans" cxnId="{77676123-5A04-4770-A18B-5028CFE53E10}">
      <dgm:prSet/>
      <dgm:spPr/>
      <dgm:t>
        <a:bodyPr/>
        <a:lstStyle/>
        <a:p>
          <a:endParaRPr lang="en-US"/>
        </a:p>
      </dgm:t>
    </dgm:pt>
    <dgm:pt modelId="{62112B18-D942-4D7F-A169-24112678FA4F}" type="sibTrans" cxnId="{77676123-5A04-4770-A18B-5028CFE53E10}">
      <dgm:prSet/>
      <dgm:spPr/>
      <dgm:t>
        <a:bodyPr/>
        <a:lstStyle/>
        <a:p>
          <a:endParaRPr lang="en-US"/>
        </a:p>
      </dgm:t>
    </dgm:pt>
    <dgm:pt modelId="{3CDC51FB-F55E-489F-B523-136729FBDE03}">
      <dgm:prSet custT="1"/>
      <dgm:spPr>
        <a:solidFill>
          <a:schemeClr val="bg2">
            <a:lumMod val="60000"/>
            <a:lumOff val="40000"/>
          </a:schemeClr>
        </a:solidFill>
      </dgm:spPr>
      <dgm:t>
        <a:bodyPr/>
        <a:lstStyle/>
        <a:p>
          <a:pPr algn="l"/>
          <a:r>
            <a:rPr lang="en-US" sz="1500" b="0" dirty="0">
              <a:solidFill>
                <a:srgbClr val="FFC000"/>
              </a:solidFill>
              <a:latin typeface="Arial" panose="020B0604020202020204" pitchFamily="34" charset="0"/>
              <a:cs typeface="Arial" panose="020B0604020202020204" pitchFamily="34" charset="0"/>
            </a:rPr>
            <a:t>Purpose</a:t>
          </a:r>
          <a:r>
            <a:rPr lang="en-US" sz="1500" b="0" dirty="0">
              <a:latin typeface="Arial" panose="020B0604020202020204" pitchFamily="34" charset="0"/>
              <a:cs typeface="Arial" panose="020B0604020202020204" pitchFamily="34" charset="0"/>
            </a:rPr>
            <a:t> – Improve environmental safety by spotting patterns in high emission industries , regions and areas that require immediate attention. These trends helps to promote environmentally friendly and industrially expanding sustainable methods.</a:t>
          </a:r>
        </a:p>
      </dgm:t>
    </dgm:pt>
    <dgm:pt modelId="{0AEACDBC-6FCB-409E-85AC-D66009F61701}" type="parTrans" cxnId="{2305208B-B329-4A93-9221-9EBC87A54247}">
      <dgm:prSet/>
      <dgm:spPr/>
      <dgm:t>
        <a:bodyPr/>
        <a:lstStyle/>
        <a:p>
          <a:endParaRPr lang="en-US"/>
        </a:p>
      </dgm:t>
    </dgm:pt>
    <dgm:pt modelId="{7FCDF014-DC39-415D-95A8-06C21E3868A6}" type="sibTrans" cxnId="{2305208B-B329-4A93-9221-9EBC87A54247}">
      <dgm:prSet/>
      <dgm:spPr/>
      <dgm:t>
        <a:bodyPr/>
        <a:lstStyle/>
        <a:p>
          <a:endParaRPr lang="en-US"/>
        </a:p>
      </dgm:t>
    </dgm:pt>
    <dgm:pt modelId="{CD0E8BCB-7073-7149-9B94-BDB157127FEE}" type="pres">
      <dgm:prSet presAssocID="{9231661F-2840-40D1-B620-C3DFA8F676C5}" presName="Name0" presStyleCnt="0">
        <dgm:presLayoutVars>
          <dgm:dir/>
          <dgm:resizeHandles val="exact"/>
        </dgm:presLayoutVars>
      </dgm:prSet>
      <dgm:spPr/>
    </dgm:pt>
    <dgm:pt modelId="{E328780F-F3CE-CB4A-98FC-50464BB8BA5E}" type="pres">
      <dgm:prSet presAssocID="{0C53FC2E-E461-415F-B46B-3EDA0E016DBC}" presName="node" presStyleLbl="node1" presStyleIdx="0" presStyleCnt="3" custScaleY="114481">
        <dgm:presLayoutVars>
          <dgm:bulletEnabled val="1"/>
        </dgm:presLayoutVars>
      </dgm:prSet>
      <dgm:spPr/>
    </dgm:pt>
    <dgm:pt modelId="{9306F1ED-69EE-4C4C-AA85-9C14E8ACA018}" type="pres">
      <dgm:prSet presAssocID="{6EF227E9-F835-4F68-8238-5B138F879A75}" presName="sibTrans" presStyleLbl="sibTrans2D1" presStyleIdx="0" presStyleCnt="2"/>
      <dgm:spPr/>
    </dgm:pt>
    <dgm:pt modelId="{E7E3EB7F-6B89-1143-9ECC-55A31977E5A4}" type="pres">
      <dgm:prSet presAssocID="{6EF227E9-F835-4F68-8238-5B138F879A75}" presName="connectorText" presStyleLbl="sibTrans2D1" presStyleIdx="0" presStyleCnt="2"/>
      <dgm:spPr/>
    </dgm:pt>
    <dgm:pt modelId="{C238D510-A1CB-A845-AAE1-693A5AF3F424}" type="pres">
      <dgm:prSet presAssocID="{12C3DDFD-5791-460E-B42E-3F8561854823}" presName="node" presStyleLbl="node1" presStyleIdx="1" presStyleCnt="3" custScaleY="112684">
        <dgm:presLayoutVars>
          <dgm:bulletEnabled val="1"/>
        </dgm:presLayoutVars>
      </dgm:prSet>
      <dgm:spPr/>
    </dgm:pt>
    <dgm:pt modelId="{81CAAA80-BB42-BB46-BB61-A11A073AAADC}" type="pres">
      <dgm:prSet presAssocID="{62112B18-D942-4D7F-A169-24112678FA4F}" presName="sibTrans" presStyleLbl="sibTrans2D1" presStyleIdx="1" presStyleCnt="2"/>
      <dgm:spPr/>
    </dgm:pt>
    <dgm:pt modelId="{AF036D1A-1D76-E543-BA7A-D98E02F1C226}" type="pres">
      <dgm:prSet presAssocID="{62112B18-D942-4D7F-A169-24112678FA4F}" presName="connectorText" presStyleLbl="sibTrans2D1" presStyleIdx="1" presStyleCnt="2"/>
      <dgm:spPr/>
    </dgm:pt>
    <dgm:pt modelId="{70174E9E-4C29-4F41-8D6B-39AC260C9F83}" type="pres">
      <dgm:prSet presAssocID="{3CDC51FB-F55E-489F-B523-136729FBDE03}" presName="node" presStyleLbl="node1" presStyleIdx="2" presStyleCnt="3" custScaleY="112684">
        <dgm:presLayoutVars>
          <dgm:bulletEnabled val="1"/>
        </dgm:presLayoutVars>
      </dgm:prSet>
      <dgm:spPr/>
    </dgm:pt>
  </dgm:ptLst>
  <dgm:cxnLst>
    <dgm:cxn modelId="{A2A4C509-0998-1D4E-932C-52C094F7DB0B}" type="presOf" srcId="{12C3DDFD-5791-460E-B42E-3F8561854823}" destId="{C238D510-A1CB-A845-AAE1-693A5AF3F424}" srcOrd="0" destOrd="0" presId="urn:microsoft.com/office/officeart/2005/8/layout/process1"/>
    <dgm:cxn modelId="{82141D1C-24CC-194C-9824-DF7F2AE6A19F}" type="presOf" srcId="{0C53FC2E-E461-415F-B46B-3EDA0E016DBC}" destId="{E328780F-F3CE-CB4A-98FC-50464BB8BA5E}" srcOrd="0" destOrd="0" presId="urn:microsoft.com/office/officeart/2005/8/layout/process1"/>
    <dgm:cxn modelId="{77676123-5A04-4770-A18B-5028CFE53E10}" srcId="{9231661F-2840-40D1-B620-C3DFA8F676C5}" destId="{12C3DDFD-5791-460E-B42E-3F8561854823}" srcOrd="1" destOrd="0" parTransId="{ED54D3A9-D777-4176-A52C-730E7B67EDA2}" sibTransId="{62112B18-D942-4D7F-A169-24112678FA4F}"/>
    <dgm:cxn modelId="{F491045D-C02E-7642-8964-D5C4763998BF}" type="presOf" srcId="{6EF227E9-F835-4F68-8238-5B138F879A75}" destId="{E7E3EB7F-6B89-1143-9ECC-55A31977E5A4}" srcOrd="1" destOrd="0" presId="urn:microsoft.com/office/officeart/2005/8/layout/process1"/>
    <dgm:cxn modelId="{B329495D-C914-734F-A799-856BA15DF32E}" type="presOf" srcId="{9231661F-2840-40D1-B620-C3DFA8F676C5}" destId="{CD0E8BCB-7073-7149-9B94-BDB157127FEE}" srcOrd="0" destOrd="0" presId="urn:microsoft.com/office/officeart/2005/8/layout/process1"/>
    <dgm:cxn modelId="{665CAA69-7CF4-448F-B2E4-CAE1F6C25A7D}" srcId="{9231661F-2840-40D1-B620-C3DFA8F676C5}" destId="{0C53FC2E-E461-415F-B46B-3EDA0E016DBC}" srcOrd="0" destOrd="0" parTransId="{0000F765-E32F-4993-85F8-537F57CD72B1}" sibTransId="{6EF227E9-F835-4F68-8238-5B138F879A75}"/>
    <dgm:cxn modelId="{08DDBC6A-E398-4A41-9ECF-41666A48A79B}" type="presOf" srcId="{3CDC51FB-F55E-489F-B523-136729FBDE03}" destId="{70174E9E-4C29-4F41-8D6B-39AC260C9F83}" srcOrd="0" destOrd="0" presId="urn:microsoft.com/office/officeart/2005/8/layout/process1"/>
    <dgm:cxn modelId="{2305208B-B329-4A93-9221-9EBC87A54247}" srcId="{9231661F-2840-40D1-B620-C3DFA8F676C5}" destId="{3CDC51FB-F55E-489F-B523-136729FBDE03}" srcOrd="2" destOrd="0" parTransId="{0AEACDBC-6FCB-409E-85AC-D66009F61701}" sibTransId="{7FCDF014-DC39-415D-95A8-06C21E3868A6}"/>
    <dgm:cxn modelId="{A77FCBBB-4097-C34B-AC07-8A86718CF0CB}" type="presOf" srcId="{62112B18-D942-4D7F-A169-24112678FA4F}" destId="{AF036D1A-1D76-E543-BA7A-D98E02F1C226}" srcOrd="1" destOrd="0" presId="urn:microsoft.com/office/officeart/2005/8/layout/process1"/>
    <dgm:cxn modelId="{8D0334DD-E53A-4248-8256-27A2BFBCD4FA}" type="presOf" srcId="{62112B18-D942-4D7F-A169-24112678FA4F}" destId="{81CAAA80-BB42-BB46-BB61-A11A073AAADC}" srcOrd="0" destOrd="0" presId="urn:microsoft.com/office/officeart/2005/8/layout/process1"/>
    <dgm:cxn modelId="{11B463E2-241E-204E-AA03-DD6D490532BB}" type="presOf" srcId="{6EF227E9-F835-4F68-8238-5B138F879A75}" destId="{9306F1ED-69EE-4C4C-AA85-9C14E8ACA018}" srcOrd="0" destOrd="0" presId="urn:microsoft.com/office/officeart/2005/8/layout/process1"/>
    <dgm:cxn modelId="{A5661482-7A69-734B-818A-6C439535F922}" type="presParOf" srcId="{CD0E8BCB-7073-7149-9B94-BDB157127FEE}" destId="{E328780F-F3CE-CB4A-98FC-50464BB8BA5E}" srcOrd="0" destOrd="0" presId="urn:microsoft.com/office/officeart/2005/8/layout/process1"/>
    <dgm:cxn modelId="{CF8C8F61-0C36-B744-8C15-65B378BB0D39}" type="presParOf" srcId="{CD0E8BCB-7073-7149-9B94-BDB157127FEE}" destId="{9306F1ED-69EE-4C4C-AA85-9C14E8ACA018}" srcOrd="1" destOrd="0" presId="urn:microsoft.com/office/officeart/2005/8/layout/process1"/>
    <dgm:cxn modelId="{8911A7AA-4045-9042-839B-92CA30AF74E2}" type="presParOf" srcId="{9306F1ED-69EE-4C4C-AA85-9C14E8ACA018}" destId="{E7E3EB7F-6B89-1143-9ECC-55A31977E5A4}" srcOrd="0" destOrd="0" presId="urn:microsoft.com/office/officeart/2005/8/layout/process1"/>
    <dgm:cxn modelId="{7E6B7382-F59B-7D4B-A8A6-4DD94AC86B96}" type="presParOf" srcId="{CD0E8BCB-7073-7149-9B94-BDB157127FEE}" destId="{C238D510-A1CB-A845-AAE1-693A5AF3F424}" srcOrd="2" destOrd="0" presId="urn:microsoft.com/office/officeart/2005/8/layout/process1"/>
    <dgm:cxn modelId="{1BBA2414-74A1-904C-9DB4-B7BC2E5884D8}" type="presParOf" srcId="{CD0E8BCB-7073-7149-9B94-BDB157127FEE}" destId="{81CAAA80-BB42-BB46-BB61-A11A073AAADC}" srcOrd="3" destOrd="0" presId="urn:microsoft.com/office/officeart/2005/8/layout/process1"/>
    <dgm:cxn modelId="{75A81634-E191-094E-ABA8-56DDD489D979}" type="presParOf" srcId="{81CAAA80-BB42-BB46-BB61-A11A073AAADC}" destId="{AF036D1A-1D76-E543-BA7A-D98E02F1C226}" srcOrd="0" destOrd="0" presId="urn:microsoft.com/office/officeart/2005/8/layout/process1"/>
    <dgm:cxn modelId="{1F0500EE-0A50-8D4B-99F9-3C6C45E66526}" type="presParOf" srcId="{CD0E8BCB-7073-7149-9B94-BDB157127FEE}" destId="{70174E9E-4C29-4F41-8D6B-39AC260C9F83}"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8780F-F3CE-CB4A-98FC-50464BB8BA5E}">
      <dsp:nvSpPr>
        <dsp:cNvPr id="0" name=""/>
        <dsp:cNvSpPr/>
      </dsp:nvSpPr>
      <dsp:spPr>
        <a:xfrm>
          <a:off x="9030" y="656351"/>
          <a:ext cx="2699010" cy="2587149"/>
        </a:xfrm>
        <a:prstGeom prst="roundRect">
          <a:avLst>
            <a:gd name="adj" fmla="val 10000"/>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dirty="0">
              <a:solidFill>
                <a:srgbClr val="FFC000"/>
              </a:solidFill>
              <a:latin typeface="Arial" panose="020B0604020202020204" pitchFamily="34" charset="0"/>
              <a:cs typeface="Arial" panose="020B0604020202020204" pitchFamily="34" charset="0"/>
            </a:rPr>
            <a:t>Who</a:t>
          </a:r>
          <a:r>
            <a:rPr lang="en-US" sz="1500" b="0" kern="1200" dirty="0">
              <a:solidFill>
                <a:schemeClr val="tx1"/>
              </a:solidFill>
              <a:latin typeface="Arial" panose="020B0604020202020204" pitchFamily="34" charset="0"/>
              <a:cs typeface="Arial" panose="020B0604020202020204" pitchFamily="34" charset="0"/>
            </a:rPr>
            <a:t> – Industrial Sectors, </a:t>
          </a:r>
          <a:r>
            <a:rPr lang="en-US" sz="1500" b="0" kern="1200" dirty="0">
              <a:latin typeface="Arial" panose="020B0604020202020204" pitchFamily="34" charset="0"/>
              <a:cs typeface="Arial" panose="020B0604020202020204" pitchFamily="34" charset="0"/>
            </a:rPr>
            <a:t>Chief Sustainability Officer , National and local governments , Non-Government Organization(NGOs), Climate and Data scientists , Supply Chain Managers</a:t>
          </a:r>
          <a:endParaRPr lang="en-US" sz="1500" b="0" kern="1200" dirty="0">
            <a:solidFill>
              <a:schemeClr val="tx1"/>
            </a:solidFill>
            <a:latin typeface="Arial" panose="020B0604020202020204" pitchFamily="34" charset="0"/>
            <a:cs typeface="Arial" panose="020B0604020202020204" pitchFamily="34" charset="0"/>
          </a:endParaRPr>
        </a:p>
      </dsp:txBody>
      <dsp:txXfrm>
        <a:off x="84805" y="732126"/>
        <a:ext cx="2547460" cy="2435599"/>
      </dsp:txXfrm>
    </dsp:sp>
    <dsp:sp modelId="{9306F1ED-69EE-4C4C-AA85-9C14E8ACA018}">
      <dsp:nvSpPr>
        <dsp:cNvPr id="0" name=""/>
        <dsp:cNvSpPr/>
      </dsp:nvSpPr>
      <dsp:spPr>
        <a:xfrm>
          <a:off x="2977941" y="1615249"/>
          <a:ext cx="572190" cy="66935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977941" y="1749120"/>
        <a:ext cx="400533" cy="401612"/>
      </dsp:txXfrm>
    </dsp:sp>
    <dsp:sp modelId="{C238D510-A1CB-A845-AAE1-693A5AF3F424}">
      <dsp:nvSpPr>
        <dsp:cNvPr id="0" name=""/>
        <dsp:cNvSpPr/>
      </dsp:nvSpPr>
      <dsp:spPr>
        <a:xfrm>
          <a:off x="3787644" y="676656"/>
          <a:ext cx="2699010" cy="2546539"/>
        </a:xfrm>
        <a:prstGeom prst="roundRect">
          <a:avLst>
            <a:gd name="adj" fmla="val 10000"/>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dirty="0">
              <a:solidFill>
                <a:srgbClr val="FFC000"/>
              </a:solidFill>
              <a:latin typeface="Arial" panose="020B0604020202020204" pitchFamily="34" charset="0"/>
              <a:cs typeface="Arial" panose="020B0604020202020204" pitchFamily="34" charset="0"/>
            </a:rPr>
            <a:t>Why </a:t>
          </a:r>
          <a:r>
            <a:rPr lang="en-US" sz="1500" b="0" kern="1200" dirty="0">
              <a:latin typeface="Arial" panose="020B0604020202020204" pitchFamily="34" charset="0"/>
              <a:cs typeface="Arial" panose="020B0604020202020204" pitchFamily="34" charset="0"/>
            </a:rPr>
            <a:t>– Variations in emission standards, industrial techniques, energy sources influence the environmental effect.  Lack of investment in energy efficiency and environmentally friendly technologies raises pollution levels and sustainable developmental problems.</a:t>
          </a:r>
        </a:p>
      </dsp:txBody>
      <dsp:txXfrm>
        <a:off x="3862230" y="751242"/>
        <a:ext cx="2549838" cy="2397367"/>
      </dsp:txXfrm>
    </dsp:sp>
    <dsp:sp modelId="{81CAAA80-BB42-BB46-BB61-A11A073AAADC}">
      <dsp:nvSpPr>
        <dsp:cNvPr id="0" name=""/>
        <dsp:cNvSpPr/>
      </dsp:nvSpPr>
      <dsp:spPr>
        <a:xfrm>
          <a:off x="6756556" y="1615249"/>
          <a:ext cx="572190" cy="669354"/>
        </a:xfrm>
        <a:prstGeom prst="rightArrow">
          <a:avLst>
            <a:gd name="adj1" fmla="val 60000"/>
            <a:gd name="adj2" fmla="val 50000"/>
          </a:avLst>
        </a:prstGeom>
        <a:solidFill>
          <a:schemeClr val="accent2">
            <a:hueOff val="-1323373"/>
            <a:satOff val="1492"/>
            <a:lumOff val="35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756556" y="1749120"/>
        <a:ext cx="400533" cy="401612"/>
      </dsp:txXfrm>
    </dsp:sp>
    <dsp:sp modelId="{70174E9E-4C29-4F41-8D6B-39AC260C9F83}">
      <dsp:nvSpPr>
        <dsp:cNvPr id="0" name=""/>
        <dsp:cNvSpPr/>
      </dsp:nvSpPr>
      <dsp:spPr>
        <a:xfrm>
          <a:off x="7566259" y="676656"/>
          <a:ext cx="2699010" cy="2546539"/>
        </a:xfrm>
        <a:prstGeom prst="roundRect">
          <a:avLst>
            <a:gd name="adj" fmla="val 10000"/>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dirty="0">
              <a:solidFill>
                <a:srgbClr val="FFC000"/>
              </a:solidFill>
              <a:latin typeface="Arial" panose="020B0604020202020204" pitchFamily="34" charset="0"/>
              <a:cs typeface="Arial" panose="020B0604020202020204" pitchFamily="34" charset="0"/>
            </a:rPr>
            <a:t>Purpose</a:t>
          </a:r>
          <a:r>
            <a:rPr lang="en-US" sz="1500" b="0" kern="1200" dirty="0">
              <a:latin typeface="Arial" panose="020B0604020202020204" pitchFamily="34" charset="0"/>
              <a:cs typeface="Arial" panose="020B0604020202020204" pitchFamily="34" charset="0"/>
            </a:rPr>
            <a:t> – Improve environmental safety by spotting patterns in high emission industries , regions and areas that require immediate attention. These trends helps to promote environmentally friendly and industrially expanding sustainable methods.</a:t>
          </a:r>
        </a:p>
      </dsp:txBody>
      <dsp:txXfrm>
        <a:off x="7640845" y="751242"/>
        <a:ext cx="2549838" cy="23973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708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112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5539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55397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7767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4210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9071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7880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197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8144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584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2860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7480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1006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755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5470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0109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11/28/24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0755169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hyperlink" Target="https://www.epa.gov/ghgreporting/data-sets"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33D27E-C622-81A8-E312-63A1C02FF883}"/>
              </a:ext>
            </a:extLst>
          </p:cNvPr>
          <p:cNvPicPr>
            <a:picLocks noChangeAspect="1"/>
          </p:cNvPicPr>
          <p:nvPr/>
        </p:nvPicPr>
        <p:blipFill>
          <a:blip r:embed="rId3">
            <a:duotone>
              <a:prstClr val="black"/>
              <a:schemeClr val="accent5">
                <a:tint val="45000"/>
                <a:satMod val="400000"/>
              </a:schemeClr>
            </a:duotone>
            <a:alphaModFix amt="25000"/>
          </a:blip>
          <a:srcRect t="19645" r="9091" b="2876"/>
          <a:stretch/>
        </p:blipFill>
        <p:spPr>
          <a:xfrm>
            <a:off x="0" y="33867"/>
            <a:ext cx="12191980" cy="6855970"/>
          </a:xfrm>
          <a:prstGeom prst="rect">
            <a:avLst/>
          </a:prstGeom>
        </p:spPr>
      </p:pic>
      <p:sp>
        <p:nvSpPr>
          <p:cNvPr id="2" name="Title 1">
            <a:extLst>
              <a:ext uri="{FF2B5EF4-FFF2-40B4-BE49-F238E27FC236}">
                <a16:creationId xmlns:a16="http://schemas.microsoft.com/office/drawing/2014/main" id="{0814C810-7BCC-08BB-B6B8-549E15315AD4}"/>
              </a:ext>
            </a:extLst>
          </p:cNvPr>
          <p:cNvSpPr>
            <a:spLocks noGrp="1"/>
          </p:cNvSpPr>
          <p:nvPr>
            <p:ph type="ctrTitle"/>
          </p:nvPr>
        </p:nvSpPr>
        <p:spPr>
          <a:xfrm>
            <a:off x="1079500" y="1521372"/>
            <a:ext cx="10229631" cy="3329581"/>
          </a:xfrm>
        </p:spPr>
        <p:txBody>
          <a:bodyPr>
            <a:normAutofit fontScale="90000"/>
          </a:bodyPr>
          <a:lstStyle/>
          <a:p>
            <a:pPr>
              <a:lnSpc>
                <a:spcPct val="90000"/>
              </a:lnSpc>
              <a:spcAft>
                <a:spcPts val="800"/>
              </a:spcAft>
            </a:pPr>
            <a:r>
              <a:rPr lang="en-US" sz="6700" kern="100" dirty="0">
                <a:effectLst/>
                <a:latin typeface="Times New Roman" panose="02020603050405020304" pitchFamily="18" charset="0"/>
                <a:ea typeface="Calibri" panose="020F0502020204030204" pitchFamily="34" charset="0"/>
                <a:cs typeface="Times New Roman" panose="02020603050405020304" pitchFamily="18" charset="0"/>
              </a:rPr>
              <a:t>Analyzing Industrial Emissions </a:t>
            </a:r>
            <a:br>
              <a:rPr lang="en-US" sz="67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6700" kern="100" dirty="0">
                <a:effectLst/>
                <a:latin typeface="Times New Roman" panose="02020603050405020304" pitchFamily="18" charset="0"/>
                <a:ea typeface="Calibri" panose="020F0502020204030204" pitchFamily="34" charset="0"/>
                <a:cs typeface="Times New Roman" panose="02020603050405020304" pitchFamily="18" charset="0"/>
              </a:rPr>
              <a:t>          Using USEPA Data</a:t>
            </a:r>
            <a:br>
              <a:rPr lang="en-US"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133807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964C-8996-8FE5-9C82-E346FC19F98A}"/>
              </a:ext>
            </a:extLst>
          </p:cNvPr>
          <p:cNvSpPr>
            <a:spLocks noGrp="1"/>
          </p:cNvSpPr>
          <p:nvPr>
            <p:ph type="title"/>
          </p:nvPr>
        </p:nvSpPr>
        <p:spPr>
          <a:xfrm>
            <a:off x="646111" y="304800"/>
            <a:ext cx="9404723" cy="711200"/>
          </a:xfrm>
        </p:spPr>
        <p:txBody>
          <a:bodyPr/>
          <a:lstStyle/>
          <a:p>
            <a:r>
              <a:rPr lang="en-US" sz="2800" b="1" u="sng" dirty="0">
                <a:latin typeface="Arial" panose="020B0604020202020204" pitchFamily="34" charset="0"/>
                <a:cs typeface="Arial" panose="020B0604020202020204" pitchFamily="34" charset="0"/>
              </a:rPr>
              <a:t>Business Insights</a:t>
            </a:r>
          </a:p>
        </p:txBody>
      </p:sp>
      <p:sp>
        <p:nvSpPr>
          <p:cNvPr id="3" name="Content Placeholder 2">
            <a:extLst>
              <a:ext uri="{FF2B5EF4-FFF2-40B4-BE49-F238E27FC236}">
                <a16:creationId xmlns:a16="http://schemas.microsoft.com/office/drawing/2014/main" id="{9BD10A49-2531-6ED9-4DE2-358C94CE6908}"/>
              </a:ext>
            </a:extLst>
          </p:cNvPr>
          <p:cNvSpPr>
            <a:spLocks noGrp="1"/>
          </p:cNvSpPr>
          <p:nvPr>
            <p:ph idx="1"/>
          </p:nvPr>
        </p:nvSpPr>
        <p:spPr>
          <a:xfrm>
            <a:off x="645130" y="1016000"/>
            <a:ext cx="10238770" cy="5537200"/>
          </a:xfrm>
        </p:spPr>
        <p:txBody>
          <a:bodyPr>
            <a:noAutofit/>
          </a:bodyPr>
          <a:lstStyle/>
          <a:p>
            <a:pPr marL="342900" marR="0" lvl="0" indent="-342900">
              <a:buFont typeface="+mj-lt"/>
              <a:buAutoNum type="arabicPeriod"/>
            </a:pPr>
            <a:endParaRPr lang="en-US" sz="1450" b="1" u="sng" kern="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buFont typeface="+mj-lt"/>
              <a:buAutoNum type="arabicPeriod"/>
            </a:pPr>
            <a:r>
              <a:rPr lang="en-US" sz="1450" b="1" u="sng" kern="0" dirty="0">
                <a:effectLst/>
                <a:latin typeface="Arial" panose="020B0604020202020204" pitchFamily="34" charset="0"/>
                <a:ea typeface="Times New Roman" panose="02020603050405020304" pitchFamily="18" charset="0"/>
                <a:cs typeface="Arial" panose="020B0604020202020204" pitchFamily="34" charset="0"/>
              </a:rPr>
              <a:t>Changes in Heat Input Capacity by State</a:t>
            </a:r>
            <a:r>
              <a:rPr lang="en-US" sz="1450" kern="0" dirty="0">
                <a:effectLst/>
                <a:latin typeface="Arial" panose="020B0604020202020204" pitchFamily="34" charset="0"/>
                <a:ea typeface="Times New Roman" panose="02020603050405020304" pitchFamily="18" charset="0"/>
                <a:cs typeface="Arial" panose="020B0604020202020204" pitchFamily="34" charset="0"/>
              </a:rPr>
              <a:t>: </a:t>
            </a:r>
            <a:r>
              <a:rPr lang="en-US" sz="1450" dirty="0">
                <a:effectLst/>
                <a:latin typeface="Arial" panose="020B0604020202020204" pitchFamily="34" charset="0"/>
                <a:ea typeface="Times New Roman" panose="02020603050405020304" pitchFamily="18" charset="0"/>
                <a:cs typeface="Arial" panose="020B0604020202020204" pitchFamily="34" charset="0"/>
              </a:rPr>
              <a:t>The heat input capacity varies significantly across various states. States </a:t>
            </a:r>
            <a:r>
              <a:rPr lang="en-US" sz="1450" kern="0" dirty="0">
                <a:effectLst/>
                <a:latin typeface="Arial" panose="020B0604020202020204" pitchFamily="34" charset="0"/>
                <a:ea typeface="Times New Roman" panose="02020603050405020304" pitchFamily="18" charset="0"/>
                <a:cs typeface="Arial" panose="020B0604020202020204" pitchFamily="34" charset="0"/>
              </a:rPr>
              <a:t>with high maximum rated heat input capacity values year after year include Texas (TX), California (CA), and Louisiana (LA)</a:t>
            </a:r>
            <a:r>
              <a:rPr lang="en-US" sz="1450" dirty="0">
                <a:effectLst/>
                <a:latin typeface="Arial" panose="020B0604020202020204" pitchFamily="34" charset="0"/>
                <a:cs typeface="Arial" panose="020B0604020202020204" pitchFamily="34" charset="0"/>
              </a:rPr>
              <a:t>.</a:t>
            </a:r>
            <a:r>
              <a:rPr lang="en-US" sz="1450" kern="0" dirty="0">
                <a:effectLst/>
                <a:latin typeface="Arial" panose="020B0604020202020204" pitchFamily="34" charset="0"/>
                <a:ea typeface="Times New Roman" panose="02020603050405020304" pitchFamily="18" charset="0"/>
                <a:cs typeface="Arial" panose="020B0604020202020204" pitchFamily="34" charset="0"/>
              </a:rPr>
              <a:t> </a:t>
            </a:r>
          </a:p>
          <a:p>
            <a:pPr marL="342900" marR="0" lvl="0" indent="-342900">
              <a:buFont typeface="+mj-lt"/>
              <a:buAutoNum type="arabicPeriod"/>
            </a:pPr>
            <a:r>
              <a:rPr lang="en-US" sz="1450" kern="0" dirty="0">
                <a:effectLst/>
                <a:latin typeface="Arial" panose="020B0604020202020204" pitchFamily="34" charset="0"/>
                <a:ea typeface="Times New Roman" panose="02020603050405020304" pitchFamily="18" charset="0"/>
                <a:cs typeface="Arial" panose="020B0604020202020204" pitchFamily="34" charset="0"/>
              </a:rPr>
              <a:t>To lessen the environmental impact of high-heat capacity industries, </a:t>
            </a:r>
            <a:r>
              <a:rPr lang="en-US" sz="1450" dirty="0">
                <a:effectLst/>
                <a:latin typeface="Arial" panose="020B0604020202020204" pitchFamily="34" charset="0"/>
                <a:ea typeface="Aptos" panose="020B0004020202020204" pitchFamily="34" charset="0"/>
                <a:cs typeface="Arial" panose="020B0604020202020204" pitchFamily="34" charset="0"/>
              </a:rPr>
              <a:t>Chief Sustainability Officer ,</a:t>
            </a:r>
            <a:r>
              <a:rPr lang="en-US" sz="1450" kern="0" dirty="0">
                <a:effectLst/>
                <a:latin typeface="Arial" panose="020B0604020202020204" pitchFamily="34" charset="0"/>
                <a:ea typeface="Times New Roman" panose="02020603050405020304" pitchFamily="18" charset="0"/>
                <a:cs typeface="Arial" panose="020B0604020202020204" pitchFamily="34" charset="0"/>
              </a:rPr>
              <a:t>firms and governments may need to concentrate on energy-efficient technologies and stronger restrictions </a:t>
            </a:r>
            <a:r>
              <a:rPr lang="en-US" sz="1450" dirty="0">
                <a:effectLst/>
                <a:latin typeface="Arial" panose="020B0604020202020204" pitchFamily="34" charset="0"/>
                <a:ea typeface="Aptos" panose="020B0004020202020204" pitchFamily="34" charset="0"/>
                <a:cs typeface="Arial" panose="020B0604020202020204" pitchFamily="34" charset="0"/>
              </a:rPr>
              <a:t>making sure they adhere to carbon reduction goals</a:t>
            </a:r>
            <a:r>
              <a:rPr lang="en-US" sz="1450" dirty="0">
                <a:effectLst/>
                <a:latin typeface="Arial" panose="020B0604020202020204" pitchFamily="34" charset="0"/>
                <a:cs typeface="Arial" panose="020B0604020202020204" pitchFamily="34" charset="0"/>
              </a:rPr>
              <a:t> </a:t>
            </a:r>
            <a:r>
              <a:rPr lang="en-US" sz="1450" kern="0" dirty="0">
                <a:latin typeface="Arial" panose="020B0604020202020204" pitchFamily="34" charset="0"/>
                <a:ea typeface="Times New Roman" panose="02020603050405020304" pitchFamily="18" charset="0"/>
                <a:cs typeface="Arial" panose="020B0604020202020204" pitchFamily="34" charset="0"/>
              </a:rPr>
              <a:t>.</a:t>
            </a:r>
          </a:p>
          <a:p>
            <a:pPr>
              <a:buFont typeface="+mj-lt"/>
              <a:buAutoNum type="arabicPeriod"/>
            </a:pPr>
            <a:r>
              <a:rPr lang="en-US" sz="1450" b="1" u="sng" kern="0" dirty="0">
                <a:effectLst/>
                <a:latin typeface="Arial" panose="020B0604020202020204" pitchFamily="34" charset="0"/>
                <a:ea typeface="Times New Roman" panose="02020603050405020304" pitchFamily="18" charset="0"/>
                <a:cs typeface="Arial" panose="020B0604020202020204" pitchFamily="34" charset="0"/>
              </a:rPr>
              <a:t>Industry-Specific Trends:</a:t>
            </a:r>
            <a:r>
              <a:rPr lang="en-US" sz="1450" b="1" kern="0" dirty="0">
                <a:effectLst/>
                <a:latin typeface="Arial" panose="020B0604020202020204" pitchFamily="34" charset="0"/>
                <a:ea typeface="Times New Roman" panose="02020603050405020304" pitchFamily="18" charset="0"/>
                <a:cs typeface="Arial" panose="020B0604020202020204" pitchFamily="34" charset="0"/>
              </a:rPr>
              <a:t> </a:t>
            </a:r>
            <a:r>
              <a:rPr lang="en-US" sz="1450" kern="0" dirty="0">
                <a:effectLst/>
                <a:latin typeface="Arial" panose="020B0604020202020204" pitchFamily="34" charset="0"/>
                <a:ea typeface="Times New Roman" panose="02020603050405020304" pitchFamily="18" charset="0"/>
                <a:cs typeface="Arial" panose="020B0604020202020204" pitchFamily="34" charset="0"/>
              </a:rPr>
              <a:t>Petroleum &amp; Natural Gas , Chemicals, Power plants, and CO2 injection are examples of high heat/emitted industries that have continuously had significant heat values over time. </a:t>
            </a:r>
            <a:r>
              <a:rPr lang="en-US" sz="1450" dirty="0">
                <a:effectLst/>
                <a:latin typeface="Arial" panose="020B0604020202020204" pitchFamily="34" charset="0"/>
                <a:ea typeface="Times New Roman" panose="02020603050405020304" pitchFamily="18" charset="0"/>
                <a:cs typeface="Arial" panose="020B0604020202020204" pitchFamily="34" charset="0"/>
              </a:rPr>
              <a:t>Metals and waste  has lower heat values which means miners and metal processing operations use less energy. </a:t>
            </a:r>
          </a:p>
          <a:p>
            <a:pPr>
              <a:buFont typeface="+mj-lt"/>
              <a:buAutoNum type="arabicPeriod"/>
            </a:pPr>
            <a:r>
              <a:rPr lang="en-US" sz="1450" b="1" u="sng" kern="0" dirty="0">
                <a:effectLst/>
                <a:latin typeface="Arial" panose="020B0604020202020204" pitchFamily="34" charset="0"/>
                <a:ea typeface="Times New Roman" panose="02020603050405020304" pitchFamily="18" charset="0"/>
                <a:cs typeface="Arial" panose="020B0604020202020204" pitchFamily="34" charset="0"/>
              </a:rPr>
              <a:t>Years-to-Year Change in Heat Capacity</a:t>
            </a:r>
            <a:r>
              <a:rPr lang="en-US" sz="1450" b="1" kern="0" dirty="0">
                <a:effectLst/>
                <a:latin typeface="Arial" panose="020B0604020202020204" pitchFamily="34" charset="0"/>
                <a:ea typeface="Times New Roman" panose="02020603050405020304" pitchFamily="18" charset="0"/>
                <a:cs typeface="Arial" panose="020B0604020202020204" pitchFamily="34" charset="0"/>
              </a:rPr>
              <a:t>: </a:t>
            </a:r>
            <a:r>
              <a:rPr lang="en-US" sz="1450" kern="0" dirty="0">
                <a:effectLst/>
                <a:latin typeface="Arial" panose="020B0604020202020204" pitchFamily="34" charset="0"/>
                <a:ea typeface="Times New Roman" panose="02020603050405020304" pitchFamily="18" charset="0"/>
                <a:cs typeface="Arial" panose="020B0604020202020204" pitchFamily="34" charset="0"/>
              </a:rPr>
              <a:t>Several states exhibit notable variations in heat input capacity from one reporting year to the next, which may be a sign of adjustments to energy legislation or industrial activity levels. </a:t>
            </a:r>
          </a:p>
          <a:p>
            <a:pPr>
              <a:buFont typeface="+mj-lt"/>
              <a:buAutoNum type="arabicPeriod"/>
            </a:pPr>
            <a:r>
              <a:rPr lang="en-US" sz="1450" kern="0" dirty="0">
                <a:effectLst/>
                <a:latin typeface="Arial" panose="020B0604020202020204" pitchFamily="34" charset="0"/>
                <a:ea typeface="Times New Roman" panose="02020603050405020304" pitchFamily="18" charset="0"/>
                <a:cs typeface="Arial" panose="020B0604020202020204" pitchFamily="34" charset="0"/>
              </a:rPr>
              <a:t>This may indicate that industrial establishments have made investments in energy efficiency upgrades, scaled back activities, or expanded, all of which influence their yearly energy needs and emissions</a:t>
            </a:r>
            <a:r>
              <a:rPr lang="en-US" sz="1450" kern="0" dirty="0">
                <a:latin typeface="Arial" panose="020B0604020202020204" pitchFamily="34" charset="0"/>
                <a:ea typeface="Times New Roman" panose="02020603050405020304" pitchFamily="18" charset="0"/>
                <a:cs typeface="Arial" panose="020B0604020202020204" pitchFamily="34" charset="0"/>
              </a:rPr>
              <a:t>.</a:t>
            </a:r>
            <a:r>
              <a:rPr lang="en-US" sz="1450" dirty="0">
                <a:effectLst/>
                <a:latin typeface="Arial" panose="020B0604020202020204" pitchFamily="34" charset="0"/>
                <a:ea typeface="Aptos" panose="020B0004020202020204" pitchFamily="34" charset="0"/>
                <a:cs typeface="Arial" panose="020B0604020202020204" pitchFamily="34" charset="0"/>
              </a:rPr>
              <a:t> National and local governments have the power to establish laws and rules to lower heat emissions.</a:t>
            </a:r>
            <a:endParaRPr lang="en-US" sz="145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buFont typeface="+mj-lt"/>
              <a:buAutoNum type="arabicPeriod"/>
            </a:pPr>
            <a:endParaRPr lang="en-US" sz="14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9103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EDCB1-D6C1-CE3F-0E84-024FFB7D35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16A19C-B671-2DD8-E802-4558032F3262}"/>
              </a:ext>
            </a:extLst>
          </p:cNvPr>
          <p:cNvSpPr>
            <a:spLocks noGrp="1"/>
          </p:cNvSpPr>
          <p:nvPr>
            <p:ph type="title"/>
          </p:nvPr>
        </p:nvSpPr>
        <p:spPr>
          <a:xfrm>
            <a:off x="646111" y="452718"/>
            <a:ext cx="9404723" cy="741082"/>
          </a:xfrm>
        </p:spPr>
        <p:txBody>
          <a:bodyPr/>
          <a:lstStyle/>
          <a:p>
            <a:br>
              <a:rPr lang="en-US" sz="2000" b="1" i="1" u="sng" dirty="0">
                <a:solidFill>
                  <a:schemeClr val="tx1"/>
                </a:solidFill>
                <a:effectLst/>
                <a:latin typeface="Tableau Bold"/>
              </a:rPr>
            </a:br>
            <a:r>
              <a:rPr lang="en-US" sz="2000" b="1" i="1" u="sng" dirty="0">
                <a:solidFill>
                  <a:schemeClr val="tx1"/>
                </a:solidFill>
                <a:effectLst/>
                <a:latin typeface="Tableau Bold"/>
              </a:rPr>
              <a:t>Average Annual Emission Type-MH4 by Industry and State</a:t>
            </a:r>
            <a:endParaRPr lang="en-US" sz="2000" b="1" dirty="0">
              <a:solidFill>
                <a:schemeClr val="tx1"/>
              </a:solidFill>
            </a:endParaRPr>
          </a:p>
        </p:txBody>
      </p:sp>
      <p:sp>
        <p:nvSpPr>
          <p:cNvPr id="5" name="Content Placeholder 4">
            <a:extLst>
              <a:ext uri="{FF2B5EF4-FFF2-40B4-BE49-F238E27FC236}">
                <a16:creationId xmlns:a16="http://schemas.microsoft.com/office/drawing/2014/main" id="{0A52023D-84FE-1F29-3D2B-D4B36FD4745F}"/>
              </a:ext>
            </a:extLst>
          </p:cNvPr>
          <p:cNvSpPr>
            <a:spLocks noGrp="1"/>
          </p:cNvSpPr>
          <p:nvPr>
            <p:ph idx="1"/>
          </p:nvPr>
        </p:nvSpPr>
        <p:spPr>
          <a:xfrm>
            <a:off x="7513983" y="1686418"/>
            <a:ext cx="3623916" cy="4570177"/>
          </a:xfrm>
        </p:spPr>
        <p:txBody>
          <a:bodyPr>
            <a:normAutofit/>
          </a:bodyPr>
          <a:lstStyle/>
          <a:p>
            <a:pPr marL="0" indent="0">
              <a:buNone/>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This graphic is a Bar chart that shows the total average emission type methane  with time for each industry sector and state. The y-axis shows methane emission, and </a:t>
            </a:r>
            <a:r>
              <a:rPr lang="en-US" sz="1500" dirty="0">
                <a:effectLst/>
                <a:latin typeface="Arial" panose="020B0604020202020204" pitchFamily="34" charset="0"/>
                <a:ea typeface="Aptos" panose="020B0004020202020204" pitchFamily="34" charset="0"/>
                <a:cs typeface="Arial" panose="020B0604020202020204" pitchFamily="34" charset="0"/>
              </a:rPr>
              <a:t>the x-axis shows years from 2010 to 2011 </a:t>
            </a:r>
            <a:r>
              <a:rPr lang="en-US" sz="15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US" sz="1500" kern="100" dirty="0">
                <a:effectLst/>
                <a:latin typeface="Aptos" panose="020B0004020202020204" pitchFamily="34" charset="0"/>
                <a:ea typeface="Aptos" panose="020B0004020202020204" pitchFamily="34" charset="0"/>
                <a:cs typeface="Times New Roman" panose="02020603050405020304" pitchFamily="18" charset="0"/>
              </a:rPr>
              <a:t>Petroleum and Natural Gas System, Chemicals, Power Plants, Waste and Minerals) and 50 states with a total average emission from 0 to 3k for each corresponding year</a:t>
            </a:r>
          </a:p>
          <a:p>
            <a:r>
              <a:rPr lang="en-US" sz="1500" kern="100" dirty="0">
                <a:latin typeface="Aptos" panose="020B0004020202020204" pitchFamily="34" charset="0"/>
                <a:ea typeface="Aptos" panose="020B0004020202020204" pitchFamily="34" charset="0"/>
                <a:cs typeface="Times New Roman" panose="02020603050405020304" pitchFamily="18" charset="0"/>
              </a:rPr>
              <a:t>On other hand , Minerals and Metals seems to emit least average over the decade and is constant with average of 700 and 150.</a:t>
            </a:r>
          </a:p>
          <a:p>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1500" dirty="0"/>
          </a:p>
        </p:txBody>
      </p:sp>
      <p:pic>
        <p:nvPicPr>
          <p:cNvPr id="4" name="Picture 3">
            <a:extLst>
              <a:ext uri="{FF2B5EF4-FFF2-40B4-BE49-F238E27FC236}">
                <a16:creationId xmlns:a16="http://schemas.microsoft.com/office/drawing/2014/main" id="{8D623C60-A1EA-4BF2-EFEF-D006EACFD8D4}"/>
              </a:ext>
            </a:extLst>
          </p:cNvPr>
          <p:cNvPicPr>
            <a:picLocks noChangeAspect="1"/>
          </p:cNvPicPr>
          <p:nvPr/>
        </p:nvPicPr>
        <p:blipFill>
          <a:blip r:embed="rId2"/>
          <a:stretch>
            <a:fillRect/>
          </a:stretch>
        </p:blipFill>
        <p:spPr>
          <a:xfrm>
            <a:off x="781878" y="1686418"/>
            <a:ext cx="6576391" cy="4181820"/>
          </a:xfrm>
          <a:prstGeom prst="rect">
            <a:avLst/>
          </a:prstGeom>
        </p:spPr>
      </p:pic>
    </p:spTree>
    <p:extLst>
      <p:ext uri="{BB962C8B-B14F-4D97-AF65-F5344CB8AC3E}">
        <p14:creationId xmlns:p14="http://schemas.microsoft.com/office/powerpoint/2010/main" val="2485995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44A3C-707B-72F6-541F-578E8E203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539C0-4227-C06E-3A74-8E8400360C7C}"/>
              </a:ext>
            </a:extLst>
          </p:cNvPr>
          <p:cNvSpPr>
            <a:spLocks noGrp="1"/>
          </p:cNvSpPr>
          <p:nvPr>
            <p:ph type="title"/>
          </p:nvPr>
        </p:nvSpPr>
        <p:spPr>
          <a:xfrm>
            <a:off x="646111" y="452718"/>
            <a:ext cx="9404723" cy="753782"/>
          </a:xfrm>
        </p:spPr>
        <p:txBody>
          <a:bodyPr/>
          <a:lstStyle/>
          <a:p>
            <a:br>
              <a:rPr lang="en-US" sz="2000" b="1" i="1" u="sng" dirty="0">
                <a:solidFill>
                  <a:schemeClr val="tx1"/>
                </a:solidFill>
                <a:effectLst/>
                <a:latin typeface="Tableau Bold"/>
              </a:rPr>
            </a:br>
            <a:r>
              <a:rPr lang="en-US" sz="2000" b="1" i="1" u="sng" dirty="0">
                <a:solidFill>
                  <a:schemeClr val="tx1"/>
                </a:solidFill>
                <a:effectLst/>
                <a:latin typeface="Tableau Bold"/>
              </a:rPr>
              <a:t>Average Annual Emission Type-N20 by Industry and State</a:t>
            </a:r>
            <a:endParaRPr lang="en-US" sz="2000" b="1" dirty="0">
              <a:solidFill>
                <a:schemeClr val="tx1"/>
              </a:solidFill>
            </a:endParaRPr>
          </a:p>
        </p:txBody>
      </p:sp>
      <p:sp>
        <p:nvSpPr>
          <p:cNvPr id="5" name="Content Placeholder 4">
            <a:extLst>
              <a:ext uri="{FF2B5EF4-FFF2-40B4-BE49-F238E27FC236}">
                <a16:creationId xmlns:a16="http://schemas.microsoft.com/office/drawing/2014/main" id="{6DFF4D4F-32B1-D9B9-3F64-6B6F6D40E2D9}"/>
              </a:ext>
            </a:extLst>
          </p:cNvPr>
          <p:cNvSpPr>
            <a:spLocks noGrp="1"/>
          </p:cNvSpPr>
          <p:nvPr>
            <p:ph idx="1"/>
          </p:nvPr>
        </p:nvSpPr>
        <p:spPr>
          <a:xfrm>
            <a:off x="7195930" y="1555750"/>
            <a:ext cx="3941969" cy="4700845"/>
          </a:xfrm>
        </p:spPr>
        <p:txBody>
          <a:bodyPr>
            <a:normAutofit/>
          </a:bodyPr>
          <a:lstStyle/>
          <a:p>
            <a:pPr marL="0" indent="0">
              <a:buNone/>
            </a:pP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1500"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This graphic is a Bar chart that shows the total average emission type N20 emission  with time for each industry sector and state. The y-axis shows N20 emission, and </a:t>
            </a:r>
            <a:r>
              <a:rPr lang="en-US" sz="1400" dirty="0">
                <a:effectLst/>
                <a:latin typeface="Arial" panose="020B0604020202020204" pitchFamily="34" charset="0"/>
                <a:ea typeface="Aptos" panose="020B0004020202020204" pitchFamily="34" charset="0"/>
                <a:cs typeface="Arial" panose="020B0604020202020204" pitchFamily="34" charset="0"/>
              </a:rPr>
              <a:t>the x-axis shows years from 2010 to 2011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US" sz="1400" kern="100" dirty="0">
                <a:effectLst/>
                <a:latin typeface="Aptos" panose="020B0004020202020204" pitchFamily="34" charset="0"/>
                <a:ea typeface="Aptos" panose="020B0004020202020204" pitchFamily="34" charset="0"/>
                <a:cs typeface="Times New Roman" panose="02020603050405020304" pitchFamily="18" charset="0"/>
              </a:rPr>
              <a:t>Power Plants, Waste, Pulp and Paper are highest N20 emissions  with around 5000-6000 for each corresponding year</a:t>
            </a:r>
          </a:p>
          <a:p>
            <a:r>
              <a:rPr lang="en-US" sz="1400" kern="100" dirty="0">
                <a:latin typeface="Aptos" panose="020B0004020202020204" pitchFamily="34" charset="0"/>
                <a:ea typeface="Aptos" panose="020B0004020202020204" pitchFamily="34" charset="0"/>
                <a:cs typeface="Times New Roman" panose="02020603050405020304" pitchFamily="18" charset="0"/>
              </a:rPr>
              <a:t>On other hand , Minerals and Metals seems to emit least average over the decade and is constant with average of 700 and 150.</a:t>
            </a:r>
          </a:p>
          <a:p>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15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1500" dirty="0"/>
          </a:p>
        </p:txBody>
      </p:sp>
      <p:pic>
        <p:nvPicPr>
          <p:cNvPr id="4" name="Picture 3">
            <a:extLst>
              <a:ext uri="{FF2B5EF4-FFF2-40B4-BE49-F238E27FC236}">
                <a16:creationId xmlns:a16="http://schemas.microsoft.com/office/drawing/2014/main" id="{3A8E57D0-F3CD-A660-1E92-18B50A72EDA3}"/>
              </a:ext>
            </a:extLst>
          </p:cNvPr>
          <p:cNvPicPr>
            <a:picLocks noChangeAspect="1"/>
          </p:cNvPicPr>
          <p:nvPr/>
        </p:nvPicPr>
        <p:blipFill>
          <a:blip r:embed="rId2"/>
          <a:stretch>
            <a:fillRect/>
          </a:stretch>
        </p:blipFill>
        <p:spPr>
          <a:xfrm>
            <a:off x="646111" y="1862197"/>
            <a:ext cx="6443870" cy="4147778"/>
          </a:xfrm>
          <a:prstGeom prst="rect">
            <a:avLst/>
          </a:prstGeom>
        </p:spPr>
      </p:pic>
    </p:spTree>
    <p:extLst>
      <p:ext uri="{BB962C8B-B14F-4D97-AF65-F5344CB8AC3E}">
        <p14:creationId xmlns:p14="http://schemas.microsoft.com/office/powerpoint/2010/main" val="2367891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B2BD-045F-5DF1-A361-42A1D4816BCA}"/>
              </a:ext>
            </a:extLst>
          </p:cNvPr>
          <p:cNvSpPr>
            <a:spLocks noGrp="1"/>
          </p:cNvSpPr>
          <p:nvPr>
            <p:ph type="title"/>
          </p:nvPr>
        </p:nvSpPr>
        <p:spPr>
          <a:xfrm>
            <a:off x="646111" y="452718"/>
            <a:ext cx="9404723" cy="626782"/>
          </a:xfrm>
        </p:spPr>
        <p:txBody>
          <a:bodyPr/>
          <a:lstStyle/>
          <a:p>
            <a:r>
              <a:rPr lang="en-US" sz="2800" b="1" u="sng" dirty="0">
                <a:latin typeface="Arial" panose="020B0604020202020204" pitchFamily="34" charset="0"/>
                <a:cs typeface="Arial" panose="020B0604020202020204" pitchFamily="34" charset="0"/>
              </a:rPr>
              <a:t>Business Insights</a:t>
            </a:r>
            <a:endParaRPr lang="en-US" sz="2800" dirty="0"/>
          </a:p>
        </p:txBody>
      </p:sp>
      <p:sp>
        <p:nvSpPr>
          <p:cNvPr id="3" name="Content Placeholder 2">
            <a:extLst>
              <a:ext uri="{FF2B5EF4-FFF2-40B4-BE49-F238E27FC236}">
                <a16:creationId xmlns:a16="http://schemas.microsoft.com/office/drawing/2014/main" id="{4AFB948B-92C2-237B-99A5-58B5A8FE06EA}"/>
              </a:ext>
            </a:extLst>
          </p:cNvPr>
          <p:cNvSpPr>
            <a:spLocks noGrp="1"/>
          </p:cNvSpPr>
          <p:nvPr>
            <p:ph idx="1"/>
          </p:nvPr>
        </p:nvSpPr>
        <p:spPr>
          <a:xfrm>
            <a:off x="736600" y="1181100"/>
            <a:ext cx="9982200" cy="5067299"/>
          </a:xfrm>
        </p:spPr>
        <p:txBody>
          <a:bodyPr>
            <a:normAutofit/>
          </a:bodyPr>
          <a:lstStyle/>
          <a:p>
            <a:pPr>
              <a:buFont typeface="+mj-lt"/>
              <a:buAutoNum type="arabicPeriod"/>
            </a:pPr>
            <a:endParaRPr lang="en-US" sz="1450" b="1" u="sng" kern="0" dirty="0">
              <a:effectLst/>
              <a:latin typeface="Arial" panose="020B0604020202020204" pitchFamily="34" charset="0"/>
              <a:ea typeface="Times New Roman" panose="02020603050405020304" pitchFamily="18" charset="0"/>
              <a:cs typeface="Arial" panose="020B0604020202020204" pitchFamily="34" charset="0"/>
            </a:endParaRPr>
          </a:p>
          <a:p>
            <a:pPr>
              <a:buFont typeface="+mj-lt"/>
              <a:buAutoNum type="arabicPeriod"/>
            </a:pPr>
            <a:r>
              <a:rPr lang="en-US" sz="1450" b="1" u="sng" kern="0" dirty="0">
                <a:effectLst/>
                <a:latin typeface="Arial" panose="020B0604020202020204" pitchFamily="34" charset="0"/>
                <a:ea typeface="Times New Roman" panose="02020603050405020304" pitchFamily="18" charset="0"/>
                <a:cs typeface="Arial" panose="020B0604020202020204" pitchFamily="34" charset="0"/>
              </a:rPr>
              <a:t>Industry Specific Trends</a:t>
            </a:r>
            <a:r>
              <a:rPr lang="en-US" sz="1450" b="1" kern="0" dirty="0">
                <a:effectLst/>
                <a:latin typeface="Arial" panose="020B0604020202020204" pitchFamily="34" charset="0"/>
                <a:ea typeface="Times New Roman" panose="02020603050405020304" pitchFamily="18" charset="0"/>
                <a:cs typeface="Arial" panose="020B0604020202020204" pitchFamily="34" charset="0"/>
              </a:rPr>
              <a:t>:</a:t>
            </a:r>
            <a:r>
              <a:rPr lang="en-US" sz="1450" kern="0" dirty="0">
                <a:effectLst/>
                <a:latin typeface="Arial" panose="020B0604020202020204" pitchFamily="34" charset="0"/>
                <a:ea typeface="Times New Roman" panose="02020603050405020304" pitchFamily="18" charset="0"/>
                <a:cs typeface="Arial" panose="020B0604020202020204" pitchFamily="34" charset="0"/>
              </a:rPr>
              <a:t> The key industries that contribute to emissions help organizations and lawmakers prioritize their efforts on reducing emissions</a:t>
            </a:r>
            <a:r>
              <a:rPr lang="en-US" sz="1450" kern="0" dirty="0">
                <a:latin typeface="Arial" panose="020B0604020202020204" pitchFamily="34" charset="0"/>
                <a:ea typeface="Times New Roman" panose="02020603050405020304" pitchFamily="18" charset="0"/>
                <a:cs typeface="Arial" panose="020B0604020202020204" pitchFamily="34" charset="0"/>
              </a:rPr>
              <a:t>.</a:t>
            </a:r>
            <a:r>
              <a:rPr lang="en-US" sz="1450" kern="0" dirty="0">
                <a:effectLst/>
                <a:latin typeface="Arial" panose="020B0604020202020204" pitchFamily="34" charset="0"/>
                <a:ea typeface="Times New Roman" panose="02020603050405020304" pitchFamily="18" charset="0"/>
                <a:cs typeface="Arial" panose="020B0604020202020204" pitchFamily="34" charset="0"/>
              </a:rPr>
              <a:t> The Pulp and Paper industry consistently ranked highest among others from 2010 to 2023, exhibiting minor fluctuations for the CO2 biogenic emissions. </a:t>
            </a:r>
          </a:p>
          <a:p>
            <a:pPr>
              <a:buFont typeface="+mj-lt"/>
              <a:buAutoNum type="arabicPeriod"/>
            </a:pPr>
            <a:r>
              <a:rPr lang="en-US" sz="1450" kern="0" dirty="0">
                <a:effectLst/>
                <a:latin typeface="Arial" panose="020B0604020202020204" pitchFamily="34" charset="0"/>
                <a:ea typeface="Times New Roman" panose="02020603050405020304" pitchFamily="18" charset="0"/>
                <a:cs typeface="Arial" panose="020B0604020202020204" pitchFamily="34" charset="0"/>
              </a:rPr>
              <a:t>This suggest that Power plants need to increase in efficiency in energy use.</a:t>
            </a:r>
            <a:r>
              <a:rPr lang="en-US" sz="1450" dirty="0">
                <a:effectLst/>
                <a:latin typeface="Arial" panose="020B0604020202020204" pitchFamily="34" charset="0"/>
                <a:cs typeface="Arial" panose="020B0604020202020204" pitchFamily="34" charset="0"/>
              </a:rPr>
              <a:t> </a:t>
            </a:r>
            <a:r>
              <a:rPr lang="en-US" sz="1450" dirty="0">
                <a:effectLst/>
                <a:latin typeface="Arial" panose="020B0604020202020204" pitchFamily="34" charset="0"/>
                <a:ea typeface="Aptos" panose="020B0004020202020204" pitchFamily="34" charset="0"/>
                <a:cs typeface="Arial" panose="020B0604020202020204" pitchFamily="34" charset="0"/>
              </a:rPr>
              <a:t>Industrial sectors must implement reduction of carbon efforts based on insights from data. </a:t>
            </a:r>
            <a:endParaRPr lang="en-US" sz="1450" kern="0" dirty="0">
              <a:latin typeface="Arial" panose="020B0604020202020204" pitchFamily="34" charset="0"/>
              <a:ea typeface="Times New Roman" panose="02020603050405020304" pitchFamily="18" charset="0"/>
              <a:cs typeface="Arial" panose="020B0604020202020204" pitchFamily="34" charset="0"/>
            </a:endParaRPr>
          </a:p>
          <a:p>
            <a:pPr>
              <a:buFont typeface="+mj-lt"/>
              <a:buAutoNum type="arabicPeriod"/>
            </a:pPr>
            <a:r>
              <a:rPr lang="en-US" sz="1450" b="1" u="sng" kern="0" dirty="0">
                <a:effectLst/>
                <a:latin typeface="Arial" panose="020B0604020202020204" pitchFamily="34" charset="0"/>
                <a:ea typeface="Times New Roman" panose="02020603050405020304" pitchFamily="18" charset="0"/>
                <a:cs typeface="Arial" panose="020B0604020202020204" pitchFamily="34" charset="0"/>
              </a:rPr>
              <a:t>Overall Analysis</a:t>
            </a:r>
            <a:r>
              <a:rPr lang="en-US" sz="1450" b="1" kern="0" dirty="0">
                <a:effectLst/>
                <a:latin typeface="Arial" panose="020B0604020202020204" pitchFamily="34" charset="0"/>
                <a:ea typeface="Times New Roman" panose="02020603050405020304" pitchFamily="18" charset="0"/>
                <a:cs typeface="Arial" panose="020B0604020202020204" pitchFamily="34" charset="0"/>
              </a:rPr>
              <a:t>:</a:t>
            </a:r>
            <a:r>
              <a:rPr lang="en-US" sz="1450" kern="0" dirty="0">
                <a:effectLst/>
                <a:latin typeface="Arial" panose="020B0604020202020204" pitchFamily="34" charset="0"/>
                <a:ea typeface="Times New Roman" panose="02020603050405020304" pitchFamily="18" charset="0"/>
                <a:cs typeface="Arial" panose="020B0604020202020204" pitchFamily="34" charset="0"/>
              </a:rPr>
              <a:t> </a:t>
            </a:r>
            <a:r>
              <a:rPr lang="en-US" sz="1450" dirty="0">
                <a:effectLst/>
                <a:latin typeface="Arial" panose="020B0604020202020204" pitchFamily="34" charset="0"/>
                <a:ea typeface="Times New Roman" panose="02020603050405020304" pitchFamily="18" charset="0"/>
                <a:cs typeface="Arial" panose="020B0604020202020204" pitchFamily="34" charset="0"/>
              </a:rPr>
              <a:t>CO2 is the primary contributor to emissions, with an average of around 600,000 units. This significantly outweighs the other emissions like CO2 biogenic, N20, and methane. </a:t>
            </a:r>
          </a:p>
          <a:p>
            <a:pPr>
              <a:buFont typeface="+mj-lt"/>
              <a:buAutoNum type="arabicPeriod"/>
            </a:pPr>
            <a:r>
              <a:rPr lang="en-US" sz="1450" dirty="0">
                <a:effectLst/>
                <a:latin typeface="Arial" panose="020B0604020202020204" pitchFamily="34" charset="0"/>
                <a:ea typeface="Times New Roman" panose="02020603050405020304" pitchFamily="18" charset="0"/>
                <a:cs typeface="Arial" panose="020B0604020202020204" pitchFamily="34" charset="0"/>
              </a:rPr>
              <a:t>Climate and Data Scientist need to </a:t>
            </a:r>
            <a:r>
              <a:rPr lang="en-US" sz="1450" dirty="0">
                <a:effectLst/>
                <a:latin typeface="Arial" panose="020B0604020202020204" pitchFamily="34" charset="0"/>
                <a:ea typeface="Aptos" panose="020B0004020202020204" pitchFamily="34" charset="0"/>
                <a:cs typeface="Arial" panose="020B0604020202020204" pitchFamily="34" charset="0"/>
              </a:rPr>
              <a:t>lessen the effects of climate change and cut back on emissions of carbon dioxide.</a:t>
            </a:r>
            <a:endParaRPr lang="en-US" sz="1450" dirty="0">
              <a:latin typeface="Arial" panose="020B0604020202020204" pitchFamily="34" charset="0"/>
              <a:ea typeface="Aptos" panose="020B0004020202020204" pitchFamily="34" charset="0"/>
              <a:cs typeface="Arial" panose="020B0604020202020204" pitchFamily="34" charset="0"/>
            </a:endParaRPr>
          </a:p>
          <a:p>
            <a:pPr marL="342900" marR="0" lvl="0" indent="-342900">
              <a:buFont typeface="+mj-lt"/>
              <a:buAutoNum type="arabicPeriod"/>
            </a:pPr>
            <a:r>
              <a:rPr lang="en-US" sz="1450" b="1" u="sng" kern="0" dirty="0">
                <a:effectLst/>
                <a:latin typeface="Arial" panose="020B0604020202020204" pitchFamily="34" charset="0"/>
                <a:ea typeface="Times New Roman" panose="02020603050405020304" pitchFamily="18" charset="0"/>
                <a:cs typeface="Arial" panose="020B0604020202020204" pitchFamily="34" charset="0"/>
              </a:rPr>
              <a:t>Each emission Type Trends:</a:t>
            </a:r>
            <a:r>
              <a:rPr lang="en-US" sz="1450" kern="0" dirty="0">
                <a:effectLst/>
                <a:latin typeface="Arial" panose="020B0604020202020204" pitchFamily="34" charset="0"/>
                <a:ea typeface="Times New Roman" panose="02020603050405020304" pitchFamily="18" charset="0"/>
                <a:cs typeface="Arial" panose="020B0604020202020204" pitchFamily="34" charset="0"/>
              </a:rPr>
              <a:t> </a:t>
            </a:r>
            <a:r>
              <a:rPr lang="en-US" sz="1450" dirty="0">
                <a:effectLst/>
                <a:latin typeface="Arial" panose="020B0604020202020204" pitchFamily="34" charset="0"/>
                <a:ea typeface="Times New Roman" panose="02020603050405020304" pitchFamily="18" charset="0"/>
                <a:cs typeface="Arial" panose="020B0604020202020204" pitchFamily="34" charset="0"/>
              </a:rPr>
              <a:t>power plants have major effect on each emission type – for Co2 Emission  averaging about 310,000 units each year. Methane Emission and N20 Emission: Power plants produced most emission from 2015 to 2022 . </a:t>
            </a:r>
            <a:r>
              <a:rPr lang="en-US" sz="1450" kern="0" dirty="0">
                <a:effectLst/>
                <a:latin typeface="Arial" panose="020B0604020202020204" pitchFamily="34" charset="0"/>
                <a:ea typeface="Times New Roman" panose="02020603050405020304" pitchFamily="18" charset="0"/>
                <a:cs typeface="Arial" panose="020B0604020202020204" pitchFamily="34" charset="0"/>
              </a:rPr>
              <a:t>Co2-Biogenic emission: From 2010 to 2023, power averaging about 20,000 units each year. </a:t>
            </a:r>
          </a:p>
          <a:p>
            <a:pPr marL="342900" marR="0" lvl="0" indent="-342900">
              <a:buFont typeface="+mj-lt"/>
              <a:buAutoNum type="arabicPeriod"/>
            </a:pPr>
            <a:r>
              <a:rPr lang="en-US" sz="1450" kern="0" dirty="0">
                <a:effectLst/>
                <a:latin typeface="Arial" panose="020B0604020202020204" pitchFamily="34" charset="0"/>
                <a:ea typeface="Times New Roman" panose="02020603050405020304" pitchFamily="18" charset="0"/>
                <a:cs typeface="Arial" panose="020B0604020202020204" pitchFamily="34" charset="0"/>
              </a:rPr>
              <a:t>Targeted measures are needed in this industry to reduce its high biogenic emissions.</a:t>
            </a:r>
            <a:endParaRPr lang="en-US" sz="1450" dirty="0">
              <a:effectLst/>
              <a:latin typeface="Arial" panose="020B0604020202020204" pitchFamily="34" charset="0"/>
              <a:ea typeface="Times New Roman" panose="02020603050405020304" pitchFamily="18" charset="0"/>
              <a:cs typeface="Arial" panose="020B0604020202020204" pitchFamily="34" charset="0"/>
            </a:endParaRPr>
          </a:p>
          <a:p>
            <a:pPr marL="342900" marR="0" lvl="0" indent="-342900">
              <a:buFont typeface="+mj-lt"/>
              <a:buAutoNum type="arabicPeriod"/>
            </a:pPr>
            <a:endParaRPr lang="en-US" sz="14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2451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105A6-A893-99C4-0597-4AB054C60C0D}"/>
              </a:ext>
            </a:extLst>
          </p:cNvPr>
          <p:cNvSpPr>
            <a:spLocks noGrp="1"/>
          </p:cNvSpPr>
          <p:nvPr>
            <p:ph type="title"/>
          </p:nvPr>
        </p:nvSpPr>
        <p:spPr>
          <a:xfrm>
            <a:off x="646111" y="452718"/>
            <a:ext cx="9404723" cy="1007782"/>
          </a:xfrm>
        </p:spPr>
        <p:txBody>
          <a:bodyPr/>
          <a:lstStyle/>
          <a:p>
            <a:r>
              <a:rPr lang="en-US" sz="2400" b="1" u="sng" dirty="0">
                <a:solidFill>
                  <a:schemeClr val="tx1"/>
                </a:solidFill>
                <a:latin typeface="Arial" panose="020B0604020202020204" pitchFamily="34" charset="0"/>
                <a:cs typeface="Arial" panose="020B0604020202020204" pitchFamily="34" charset="0"/>
              </a:rPr>
              <a:t>S</a:t>
            </a:r>
            <a:r>
              <a:rPr lang="en-US" sz="2400" b="1" u="sng" dirty="0">
                <a:solidFill>
                  <a:schemeClr val="tx1"/>
                </a:solidFill>
                <a:effectLst/>
                <a:latin typeface="Arial" panose="020B0604020202020204" pitchFamily="34" charset="0"/>
                <a:cs typeface="Arial" panose="020B0604020202020204" pitchFamily="34" charset="0"/>
              </a:rPr>
              <a:t>O2 Emissions by Total Industries Type Over Time</a:t>
            </a:r>
            <a:endParaRPr lang="en-US" sz="2400" dirty="0"/>
          </a:p>
        </p:txBody>
      </p:sp>
      <p:sp>
        <p:nvSpPr>
          <p:cNvPr id="3" name="Content Placeholder 2">
            <a:extLst>
              <a:ext uri="{FF2B5EF4-FFF2-40B4-BE49-F238E27FC236}">
                <a16:creationId xmlns:a16="http://schemas.microsoft.com/office/drawing/2014/main" id="{6391900F-2CA0-079B-8223-C1B8D019B8AD}"/>
              </a:ext>
            </a:extLst>
          </p:cNvPr>
          <p:cNvSpPr>
            <a:spLocks noGrp="1"/>
          </p:cNvSpPr>
          <p:nvPr>
            <p:ph idx="1"/>
          </p:nvPr>
        </p:nvSpPr>
        <p:spPr>
          <a:xfrm>
            <a:off x="6442840" y="1460500"/>
            <a:ext cx="4834759" cy="4787899"/>
          </a:xfrm>
        </p:spPr>
        <p:txBody>
          <a:bodyPr>
            <a:noAutofit/>
          </a:bodyPr>
          <a:lstStyle/>
          <a:p>
            <a:pPr marL="0" indent="0">
              <a:buNone/>
            </a:pPr>
            <a:endParaRPr lang="en-US" sz="1500" kern="100" dirty="0">
              <a:effectLst/>
              <a:latin typeface="Arial" panose="020B0604020202020204" pitchFamily="34" charset="0"/>
              <a:ea typeface="Aptos" panose="020B0004020202020204" pitchFamily="34" charset="0"/>
              <a:cs typeface="Arial" panose="020B0604020202020204" pitchFamily="34" charset="0"/>
            </a:endParaRPr>
          </a:p>
          <a:p>
            <a:pPr marL="0" indent="0">
              <a:buNone/>
            </a:pPr>
            <a:r>
              <a:rPr lang="en-US" sz="1500" kern="100" dirty="0">
                <a:effectLst/>
                <a:latin typeface="Arial" panose="020B0604020202020204" pitchFamily="34" charset="0"/>
                <a:ea typeface="Aptos" panose="020B0004020202020204" pitchFamily="34" charset="0"/>
                <a:cs typeface="Arial" panose="020B0604020202020204" pitchFamily="34" charset="0"/>
              </a:rPr>
              <a:t>This graphic is a Line chart that shows the total average a</a:t>
            </a:r>
            <a:r>
              <a:rPr lang="en-US" sz="1500" dirty="0">
                <a:effectLst/>
                <a:latin typeface="Arial" panose="020B0604020202020204" pitchFamily="34" charset="0"/>
                <a:ea typeface="Aptos" panose="020B0004020202020204" pitchFamily="34" charset="0"/>
                <a:cs typeface="Arial" panose="020B0604020202020204" pitchFamily="34" charset="0"/>
              </a:rPr>
              <a:t>nnual unit SO2 emissions (not biogenic) for each year overlaid with the distinct count for industries that contribute to those emission </a:t>
            </a:r>
            <a:r>
              <a:rPr lang="en-US" sz="1500" kern="100" dirty="0">
                <a:effectLst/>
                <a:latin typeface="Arial" panose="020B0604020202020204" pitchFamily="34" charset="0"/>
                <a:ea typeface="Aptos" panose="020B0004020202020204" pitchFamily="34" charset="0"/>
                <a:cs typeface="Arial" panose="020B0604020202020204" pitchFamily="34" charset="0"/>
              </a:rPr>
              <a:t>types with time for each industry sector and state</a:t>
            </a:r>
          </a:p>
          <a:p>
            <a:r>
              <a:rPr lang="en-US" sz="1500" dirty="0">
                <a:latin typeface="Arial" panose="020B0604020202020204" pitchFamily="34" charset="0"/>
                <a:cs typeface="Arial" panose="020B0604020202020204" pitchFamily="34" charset="0"/>
              </a:rPr>
              <a:t>The So2 emission has the highest average on 2011 with value of 123,647 and then </a:t>
            </a:r>
            <a:r>
              <a:rPr lang="en-US" sz="1500" kern="100" dirty="0">
                <a:effectLst/>
                <a:latin typeface="Arial" panose="020B0604020202020204" pitchFamily="34" charset="0"/>
                <a:ea typeface="Aptos" panose="020B0004020202020204" pitchFamily="34" charset="0"/>
                <a:cs typeface="Arial" panose="020B0604020202020204" pitchFamily="34" charset="0"/>
              </a:rPr>
              <a:t>shows the decreasing trend until 2020 and then started to rise to the next continuous years. </a:t>
            </a:r>
          </a:p>
          <a:p>
            <a:r>
              <a:rPr lang="en-US" sz="1500" kern="100" dirty="0">
                <a:effectLst/>
                <a:latin typeface="Arial" panose="020B0604020202020204" pitchFamily="34" charset="0"/>
                <a:ea typeface="Aptos" panose="020B0004020202020204" pitchFamily="34" charset="0"/>
                <a:cs typeface="Arial" panose="020B0604020202020204" pitchFamily="34" charset="0"/>
              </a:rPr>
              <a:t>Also, the industry count tends to make ups and downs throughout the years which is stable between 62,63 and 64</a:t>
            </a:r>
          </a:p>
          <a:p>
            <a:pPr marL="0" indent="0">
              <a:buNone/>
            </a:pPr>
            <a:endParaRPr lang="en-US" sz="1500" dirty="0">
              <a:latin typeface="Arial" panose="020B0604020202020204" pitchFamily="34" charset="0"/>
              <a:cs typeface="Arial" panose="020B0604020202020204" pitchFamily="34" charset="0"/>
            </a:endParaRPr>
          </a:p>
          <a:p>
            <a:pPr marL="0" indent="0">
              <a:buNone/>
            </a:pPr>
            <a:endParaRPr lang="en-US" sz="15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2523EE8-DED0-A8E5-941A-702B40EB84B7}"/>
              </a:ext>
            </a:extLst>
          </p:cNvPr>
          <p:cNvPicPr>
            <a:picLocks noChangeAspect="1"/>
          </p:cNvPicPr>
          <p:nvPr/>
        </p:nvPicPr>
        <p:blipFill>
          <a:blip r:embed="rId2"/>
          <a:stretch>
            <a:fillRect/>
          </a:stretch>
        </p:blipFill>
        <p:spPr>
          <a:xfrm>
            <a:off x="820159" y="1599348"/>
            <a:ext cx="5473424" cy="3718885"/>
          </a:xfrm>
          <a:prstGeom prst="rect">
            <a:avLst/>
          </a:prstGeom>
        </p:spPr>
      </p:pic>
    </p:spTree>
    <p:extLst>
      <p:ext uri="{BB962C8B-B14F-4D97-AF65-F5344CB8AC3E}">
        <p14:creationId xmlns:p14="http://schemas.microsoft.com/office/powerpoint/2010/main" val="3354970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476BA-C648-30FA-E47E-8A80EBDC3B6B}"/>
              </a:ext>
            </a:extLst>
          </p:cNvPr>
          <p:cNvSpPr>
            <a:spLocks noGrp="1"/>
          </p:cNvSpPr>
          <p:nvPr>
            <p:ph type="title"/>
          </p:nvPr>
        </p:nvSpPr>
        <p:spPr>
          <a:xfrm>
            <a:off x="646111" y="452718"/>
            <a:ext cx="9404723" cy="892606"/>
          </a:xfrm>
        </p:spPr>
        <p:txBody>
          <a:bodyPr/>
          <a:lstStyle/>
          <a:p>
            <a:r>
              <a:rPr lang="en-US" sz="2000" b="1" u="sng" dirty="0">
                <a:solidFill>
                  <a:schemeClr val="tx1"/>
                </a:solidFill>
                <a:latin typeface="Arial" panose="020B0604020202020204" pitchFamily="34" charset="0"/>
                <a:cs typeface="Arial" panose="020B0604020202020204" pitchFamily="34" charset="0"/>
              </a:rPr>
              <a:t>S</a:t>
            </a:r>
            <a:r>
              <a:rPr lang="en-US" sz="2000" b="1" u="sng" dirty="0">
                <a:solidFill>
                  <a:schemeClr val="tx1"/>
                </a:solidFill>
                <a:effectLst/>
                <a:latin typeface="Arial" panose="020B0604020202020204" pitchFamily="34" charset="0"/>
                <a:cs typeface="Arial" panose="020B0604020202020204" pitchFamily="34" charset="0"/>
              </a:rPr>
              <a:t>O2 Emissions by Total Unit Type Over Time</a:t>
            </a:r>
            <a:endParaRPr lang="en-US" sz="2000" dirty="0"/>
          </a:p>
        </p:txBody>
      </p:sp>
      <p:sp>
        <p:nvSpPr>
          <p:cNvPr id="3" name="Content Placeholder 2">
            <a:extLst>
              <a:ext uri="{FF2B5EF4-FFF2-40B4-BE49-F238E27FC236}">
                <a16:creationId xmlns:a16="http://schemas.microsoft.com/office/drawing/2014/main" id="{B8C4B07D-C028-E888-736E-002BE6AAF2EB}"/>
              </a:ext>
            </a:extLst>
          </p:cNvPr>
          <p:cNvSpPr>
            <a:spLocks noGrp="1"/>
          </p:cNvSpPr>
          <p:nvPr>
            <p:ph idx="1"/>
          </p:nvPr>
        </p:nvSpPr>
        <p:spPr>
          <a:xfrm>
            <a:off x="6337300" y="1473200"/>
            <a:ext cx="4914900" cy="4356259"/>
          </a:xfrm>
        </p:spPr>
        <p:txBody>
          <a:bodyPr>
            <a:noAutofit/>
          </a:bodyPr>
          <a:lstStyle/>
          <a:p>
            <a:pPr marL="0" indent="0">
              <a:buNone/>
            </a:pPr>
            <a:endParaRPr lang="en-US" sz="1500" kern="100" dirty="0">
              <a:effectLst/>
              <a:latin typeface="Arial" panose="020B0604020202020204" pitchFamily="34" charset="0"/>
              <a:ea typeface="Aptos" panose="020B0004020202020204" pitchFamily="34" charset="0"/>
              <a:cs typeface="Arial" panose="020B0604020202020204" pitchFamily="34" charset="0"/>
            </a:endParaRPr>
          </a:p>
          <a:p>
            <a:pPr marL="0" indent="0">
              <a:buNone/>
            </a:pPr>
            <a:r>
              <a:rPr lang="en-US" sz="1500" kern="100" dirty="0">
                <a:effectLst/>
                <a:latin typeface="Arial" panose="020B0604020202020204" pitchFamily="34" charset="0"/>
                <a:ea typeface="Aptos" panose="020B0004020202020204" pitchFamily="34" charset="0"/>
                <a:cs typeface="Arial" panose="020B0604020202020204" pitchFamily="34" charset="0"/>
              </a:rPr>
              <a:t>This graphic is a Line chart that shows the total average a</a:t>
            </a:r>
            <a:r>
              <a:rPr lang="en-US" sz="1500" dirty="0">
                <a:effectLst/>
                <a:latin typeface="Arial" panose="020B0604020202020204" pitchFamily="34" charset="0"/>
                <a:ea typeface="Aptos" panose="020B0004020202020204" pitchFamily="34" charset="0"/>
                <a:cs typeface="Arial" panose="020B0604020202020204" pitchFamily="34" charset="0"/>
              </a:rPr>
              <a:t>nnual unit SO2 emissions (not biogenic) for each year overlaid with the distinct count for unit type that contribute to those emission </a:t>
            </a:r>
            <a:r>
              <a:rPr lang="en-US" sz="1500" kern="100" dirty="0">
                <a:effectLst/>
                <a:latin typeface="Arial" panose="020B0604020202020204" pitchFamily="34" charset="0"/>
                <a:ea typeface="Aptos" panose="020B0004020202020204" pitchFamily="34" charset="0"/>
                <a:cs typeface="Arial" panose="020B0604020202020204" pitchFamily="34" charset="0"/>
              </a:rPr>
              <a:t>types with time for each unit and state</a:t>
            </a:r>
          </a:p>
          <a:p>
            <a:r>
              <a:rPr lang="en-US" sz="1500" dirty="0">
                <a:latin typeface="Arial" panose="020B0604020202020204" pitchFamily="34" charset="0"/>
                <a:cs typeface="Arial" panose="020B0604020202020204" pitchFamily="34" charset="0"/>
              </a:rPr>
              <a:t>The So2 emission has the highest average on 2011 with value of 123,647 and then </a:t>
            </a:r>
            <a:r>
              <a:rPr lang="en-US" sz="1500" kern="100" dirty="0">
                <a:effectLst/>
                <a:latin typeface="Arial" panose="020B0604020202020204" pitchFamily="34" charset="0"/>
                <a:ea typeface="Aptos" panose="020B0004020202020204" pitchFamily="34" charset="0"/>
                <a:cs typeface="Arial" panose="020B0604020202020204" pitchFamily="34" charset="0"/>
              </a:rPr>
              <a:t>shows the decreasing trend until 2020 and then started to rise to the next continuous years. </a:t>
            </a:r>
          </a:p>
          <a:p>
            <a:r>
              <a:rPr lang="en-US" sz="1500" kern="100" dirty="0">
                <a:effectLst/>
                <a:latin typeface="Arial" panose="020B0604020202020204" pitchFamily="34" charset="0"/>
                <a:ea typeface="Aptos" panose="020B0004020202020204" pitchFamily="34" charset="0"/>
                <a:cs typeface="Arial" panose="020B0604020202020204" pitchFamily="34" charset="0"/>
              </a:rPr>
              <a:t>Also, the unit type count tends to be </a:t>
            </a:r>
            <a:r>
              <a:rPr lang="en-US" sz="1500" kern="100" dirty="0">
                <a:latin typeface="Arial" panose="020B0604020202020204" pitchFamily="34" charset="0"/>
                <a:ea typeface="Aptos" panose="020B0004020202020204" pitchFamily="34" charset="0"/>
                <a:cs typeface="Arial" panose="020B0604020202020204" pitchFamily="34" charset="0"/>
              </a:rPr>
              <a:t>constant </a:t>
            </a:r>
            <a:r>
              <a:rPr lang="en-US" sz="1500" kern="100" dirty="0">
                <a:effectLst/>
                <a:latin typeface="Arial" panose="020B0604020202020204" pitchFamily="34" charset="0"/>
                <a:ea typeface="Aptos" panose="020B0004020202020204" pitchFamily="34" charset="0"/>
                <a:cs typeface="Arial" panose="020B0604020202020204" pitchFamily="34" charset="0"/>
              </a:rPr>
              <a:t>throughout the years which is 42.</a:t>
            </a:r>
          </a:p>
          <a:p>
            <a:endParaRPr lang="en-US" sz="1500" kern="100" dirty="0">
              <a:effectLst/>
              <a:latin typeface="Arial" panose="020B0604020202020204" pitchFamily="34" charset="0"/>
              <a:ea typeface="Aptos" panose="020B0004020202020204" pitchFamily="34" charset="0"/>
              <a:cs typeface="Arial" panose="020B0604020202020204" pitchFamily="34" charset="0"/>
            </a:endParaRPr>
          </a:p>
          <a:p>
            <a:pPr marL="0" indent="0">
              <a:buNone/>
            </a:pPr>
            <a:endParaRPr lang="en-US" sz="15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53264C3-500B-25BC-2BE3-FB2D0DF2EB50}"/>
              </a:ext>
            </a:extLst>
          </p:cNvPr>
          <p:cNvPicPr>
            <a:picLocks noChangeAspect="1"/>
          </p:cNvPicPr>
          <p:nvPr/>
        </p:nvPicPr>
        <p:blipFill>
          <a:blip r:embed="rId2"/>
          <a:stretch>
            <a:fillRect/>
          </a:stretch>
        </p:blipFill>
        <p:spPr>
          <a:xfrm>
            <a:off x="696493" y="1581070"/>
            <a:ext cx="5557161" cy="4020944"/>
          </a:xfrm>
          <a:prstGeom prst="rect">
            <a:avLst/>
          </a:prstGeom>
        </p:spPr>
      </p:pic>
    </p:spTree>
    <p:extLst>
      <p:ext uri="{BB962C8B-B14F-4D97-AF65-F5344CB8AC3E}">
        <p14:creationId xmlns:p14="http://schemas.microsoft.com/office/powerpoint/2010/main" val="3733485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24CF-4226-E5DD-EB74-3BD4E8658093}"/>
              </a:ext>
            </a:extLst>
          </p:cNvPr>
          <p:cNvSpPr>
            <a:spLocks noGrp="1"/>
          </p:cNvSpPr>
          <p:nvPr>
            <p:ph type="title"/>
          </p:nvPr>
        </p:nvSpPr>
        <p:spPr>
          <a:xfrm>
            <a:off x="646111" y="452718"/>
            <a:ext cx="9404723" cy="614082"/>
          </a:xfrm>
        </p:spPr>
        <p:txBody>
          <a:bodyPr/>
          <a:lstStyle/>
          <a:p>
            <a:r>
              <a:rPr lang="en-US" sz="2800" b="1" u="sng" dirty="0">
                <a:latin typeface="Arial" panose="020B0604020202020204" pitchFamily="34" charset="0"/>
                <a:cs typeface="Arial" panose="020B0604020202020204" pitchFamily="34" charset="0"/>
              </a:rPr>
              <a:t>Business Insights</a:t>
            </a:r>
            <a:endParaRPr lang="en-US" sz="2800" u="sng" dirty="0"/>
          </a:p>
        </p:txBody>
      </p:sp>
      <p:sp>
        <p:nvSpPr>
          <p:cNvPr id="3" name="Content Placeholder 2">
            <a:extLst>
              <a:ext uri="{FF2B5EF4-FFF2-40B4-BE49-F238E27FC236}">
                <a16:creationId xmlns:a16="http://schemas.microsoft.com/office/drawing/2014/main" id="{657AC40A-8676-9176-B5FE-BCE4F9ADDD07}"/>
              </a:ext>
            </a:extLst>
          </p:cNvPr>
          <p:cNvSpPr>
            <a:spLocks noGrp="1"/>
          </p:cNvSpPr>
          <p:nvPr>
            <p:ph idx="1"/>
          </p:nvPr>
        </p:nvSpPr>
        <p:spPr>
          <a:xfrm>
            <a:off x="736600" y="1511300"/>
            <a:ext cx="9740900" cy="4737099"/>
          </a:xfrm>
        </p:spPr>
        <p:txBody>
          <a:bodyPr>
            <a:normAutofit/>
          </a:bodyPr>
          <a:lstStyle/>
          <a:p>
            <a:pPr>
              <a:buFont typeface="+mj-lt"/>
              <a:buAutoNum type="arabicPeriod"/>
            </a:pPr>
            <a:r>
              <a:rPr lang="en-US" sz="1450" kern="0" dirty="0">
                <a:effectLst/>
                <a:latin typeface="Arial" panose="020B0604020202020204" pitchFamily="34" charset="0"/>
                <a:ea typeface="Times New Roman" panose="02020603050405020304" pitchFamily="18" charset="0"/>
                <a:cs typeface="Arial" panose="020B0604020202020204" pitchFamily="34" charset="0"/>
              </a:rPr>
              <a:t>The </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graph suggests that although the total number of industries contributing to CO2 emissions has been mostly unchanged, the average emissions have been declining over time. This implies a decrease in the mean CO2 emissions by industry. </a:t>
            </a:r>
          </a:p>
          <a:p>
            <a:pPr>
              <a:buFont typeface="+mj-lt"/>
              <a:buAutoNum type="arabicPeriod"/>
            </a:pPr>
            <a:r>
              <a:rPr lang="en-US" sz="1450" kern="100" dirty="0">
                <a:effectLst/>
                <a:latin typeface="Aptos" panose="020B0004020202020204" pitchFamily="34" charset="0"/>
                <a:ea typeface="Aptos" panose="020B0004020202020204" pitchFamily="34" charset="0"/>
                <a:cs typeface="Times New Roman" panose="02020603050405020304" pitchFamily="18" charset="0"/>
              </a:rPr>
              <a:t>Businesses might also utilize this data to show how far they've come in lowering their ecological impact and enhancing the sustainability of the environment</a:t>
            </a:r>
            <a:r>
              <a:rPr lang="en-US" sz="1450" dirty="0">
                <a:effectLst/>
                <a:latin typeface="Arial" panose="020B0604020202020204" pitchFamily="34" charset="0"/>
                <a:ea typeface="Aptos" panose="020B0004020202020204" pitchFamily="34" charset="0"/>
                <a:cs typeface="Arial" panose="020B0604020202020204" pitchFamily="34" charset="0"/>
              </a:rPr>
              <a:t>. </a:t>
            </a:r>
            <a:endParaRPr lang="en-US" sz="1450" kern="0" dirty="0">
              <a:latin typeface="Arial" panose="020B0604020202020204" pitchFamily="34" charset="0"/>
              <a:ea typeface="Times New Roman" panose="02020603050405020304" pitchFamily="18" charset="0"/>
              <a:cs typeface="Arial" panose="020B0604020202020204" pitchFamily="34" charset="0"/>
            </a:endParaRPr>
          </a:p>
          <a:p>
            <a:pPr>
              <a:buFont typeface="+mj-lt"/>
              <a:buAutoNum type="arabicPeriod"/>
            </a:pPr>
            <a:r>
              <a:rPr lang="en-US" sz="1450" kern="0" dirty="0">
                <a:effectLst/>
                <a:latin typeface="Arial" panose="020B0604020202020204" pitchFamily="34" charset="0"/>
                <a:ea typeface="Times New Roman" panose="02020603050405020304" pitchFamily="18" charset="0"/>
                <a:cs typeface="Arial" panose="020B0604020202020204" pitchFamily="34" charset="0"/>
              </a:rPr>
              <a:t>The </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suggests a chance to find and implement across the industry better procedures or regulations to further cut emissions, regardless of the constant number of producers.</a:t>
            </a:r>
          </a:p>
          <a:p>
            <a:pPr>
              <a:buFont typeface="+mj-lt"/>
              <a:buAutoNum type="arabicPeriod"/>
            </a:pPr>
            <a:r>
              <a:rPr lang="en-US" sz="1450" dirty="0">
                <a:effectLst/>
                <a:latin typeface="Aptos" panose="020B0004020202020204" pitchFamily="34" charset="0"/>
                <a:ea typeface="Aptos" panose="020B0004020202020204" pitchFamily="34" charset="0"/>
                <a:cs typeface="Times New Roman" panose="02020603050405020304" pitchFamily="18" charset="0"/>
              </a:rPr>
              <a:t> These trends can assist policymakers and industry leaders in concentrating their attention on high-impact sectors and minimizing their environmental impact. Additionally, strategic planning for energy supply and emission control might benefit from an understanding of capacity changes</a:t>
            </a:r>
            <a:r>
              <a:rPr lang="en-US" sz="1450" dirty="0">
                <a:effectLst/>
              </a:rPr>
              <a:t> .</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 </a:t>
            </a:r>
          </a:p>
          <a:p>
            <a:pPr>
              <a:buFont typeface="+mj-lt"/>
              <a:buAutoNum type="arabicPeriod"/>
            </a:pPr>
            <a:r>
              <a:rPr lang="en-US" sz="1450" kern="100" dirty="0">
                <a:effectLst/>
                <a:latin typeface="Aptos" panose="020B0004020202020204" pitchFamily="34" charset="0"/>
                <a:ea typeface="Aptos" panose="020B0004020202020204" pitchFamily="34" charset="0"/>
                <a:cs typeface="Times New Roman" panose="02020603050405020304" pitchFamily="18" charset="0"/>
              </a:rPr>
              <a:t>Environmental Groups can </a:t>
            </a:r>
            <a:r>
              <a:rPr lang="en-US" sz="1450" kern="100" dirty="0">
                <a:latin typeface="Aptos" panose="020B0004020202020204" pitchFamily="34" charset="0"/>
                <a:ea typeface="Aptos" panose="020B0004020202020204" pitchFamily="34" charset="0"/>
                <a:cs typeface="Times New Roman" panose="02020603050405020304" pitchFamily="18" charset="0"/>
              </a:rPr>
              <a:t>p</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ush for measures that encourage cutting emissions and addressing climate change. Make people aware of the problem of emissions of carbon and its effects. Arrange campaigns to encourage people to act on climate change</a:t>
            </a:r>
            <a:r>
              <a:rPr lang="en-US" sz="1450" i="0" dirty="0">
                <a:effectLst/>
                <a:latin typeface="Arial" panose="020B0604020202020204" pitchFamily="34" charset="0"/>
              </a:rPr>
              <a:t>.</a:t>
            </a:r>
            <a:endParaRPr lang="en-US" sz="145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buNone/>
            </a:pPr>
            <a:endParaRPr lang="en-US" sz="145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None/>
            </a:pPr>
            <a:endParaRPr lang="en-US" sz="145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endParaRPr lang="en-US" sz="145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1035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AA0F-68B1-B280-ED6A-8A943201CA8E}"/>
              </a:ext>
            </a:extLst>
          </p:cNvPr>
          <p:cNvSpPr>
            <a:spLocks noGrp="1"/>
          </p:cNvSpPr>
          <p:nvPr>
            <p:ph type="title"/>
          </p:nvPr>
        </p:nvSpPr>
        <p:spPr>
          <a:xfrm>
            <a:off x="1714500" y="452718"/>
            <a:ext cx="8336334" cy="4741582"/>
          </a:xfrm>
        </p:spPr>
        <p:txBody>
          <a:bodyPr/>
          <a:lstStyle/>
          <a:p>
            <a:br>
              <a:rPr lang="en-US" sz="8000" b="1" dirty="0"/>
            </a:br>
            <a:r>
              <a:rPr lang="en-US" sz="8000" b="1" dirty="0"/>
              <a:t>					THANK </a:t>
            </a:r>
            <a:br>
              <a:rPr lang="en-US" sz="8000" b="1" dirty="0"/>
            </a:br>
            <a:r>
              <a:rPr lang="en-US" sz="8000" b="1" dirty="0"/>
              <a:t>						YOU</a:t>
            </a:r>
          </a:p>
        </p:txBody>
      </p:sp>
    </p:spTree>
    <p:extLst>
      <p:ext uri="{BB962C8B-B14F-4D97-AF65-F5344CB8AC3E}">
        <p14:creationId xmlns:p14="http://schemas.microsoft.com/office/powerpoint/2010/main" val="2043934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0BB6-7300-1FE0-03F7-04D9A92F4317}"/>
              </a:ext>
            </a:extLst>
          </p:cNvPr>
          <p:cNvSpPr>
            <a:spLocks noGrp="1"/>
          </p:cNvSpPr>
          <p:nvPr>
            <p:ph type="title"/>
          </p:nvPr>
        </p:nvSpPr>
        <p:spPr/>
        <p:txBody>
          <a:bodyPr/>
          <a:lstStyle/>
          <a:p>
            <a:br>
              <a:rPr lang="en-US" sz="3600" b="1" u="sng" dirty="0">
                <a:latin typeface="Arial" panose="020B0604020202020204" pitchFamily="34" charset="0"/>
                <a:cs typeface="Arial" panose="020B0604020202020204" pitchFamily="34" charset="0"/>
              </a:rPr>
            </a:br>
            <a:r>
              <a:rPr lang="en-US" sz="3600" b="1" u="sng" dirty="0">
                <a:latin typeface="Arial" panose="020B0604020202020204" pitchFamily="34" charset="0"/>
                <a:cs typeface="Arial" panose="020B0604020202020204" pitchFamily="34" charset="0"/>
              </a:rPr>
              <a:t>Table of Content</a:t>
            </a:r>
          </a:p>
        </p:txBody>
      </p:sp>
      <p:sp>
        <p:nvSpPr>
          <p:cNvPr id="3" name="Content Placeholder 2">
            <a:extLst>
              <a:ext uri="{FF2B5EF4-FFF2-40B4-BE49-F238E27FC236}">
                <a16:creationId xmlns:a16="http://schemas.microsoft.com/office/drawing/2014/main" id="{83313C34-F1E4-93BC-24EF-0940271B9E68}"/>
              </a:ext>
            </a:extLst>
          </p:cNvPr>
          <p:cNvSpPr>
            <a:spLocks noGrp="1"/>
          </p:cNvSpPr>
          <p:nvPr>
            <p:ph idx="1"/>
          </p:nvPr>
        </p:nvSpPr>
        <p:spPr>
          <a:xfrm>
            <a:off x="4686301" y="2179919"/>
            <a:ext cx="3759200" cy="3217582"/>
          </a:xfrm>
        </p:spPr>
        <p:txBody>
          <a:bodyPr/>
          <a:lstStyle/>
          <a:p>
            <a:endParaRPr lang="en-US" dirty="0"/>
          </a:p>
          <a:p>
            <a:r>
              <a:rPr lang="en-US" dirty="0"/>
              <a:t>Heat Map</a:t>
            </a:r>
          </a:p>
          <a:p>
            <a:r>
              <a:rPr lang="en-US" dirty="0"/>
              <a:t>Bubble Chart</a:t>
            </a:r>
          </a:p>
          <a:p>
            <a:r>
              <a:rPr lang="en-US" dirty="0"/>
              <a:t>Business Insights</a:t>
            </a:r>
          </a:p>
          <a:p>
            <a:r>
              <a:rPr lang="en-US" dirty="0"/>
              <a:t>Bar Chart-1</a:t>
            </a:r>
          </a:p>
          <a:p>
            <a:r>
              <a:rPr lang="en-US" dirty="0"/>
              <a:t>Bar Chart-2</a:t>
            </a:r>
          </a:p>
          <a:p>
            <a:pPr marL="0" indent="0">
              <a:buNone/>
            </a:pPr>
            <a:endParaRPr lang="en-US" dirty="0"/>
          </a:p>
        </p:txBody>
      </p:sp>
      <p:sp>
        <p:nvSpPr>
          <p:cNvPr id="6" name="Content Placeholder 2">
            <a:extLst>
              <a:ext uri="{FF2B5EF4-FFF2-40B4-BE49-F238E27FC236}">
                <a16:creationId xmlns:a16="http://schemas.microsoft.com/office/drawing/2014/main" id="{31006F29-0C53-F7D7-0A91-344746D96E4A}"/>
              </a:ext>
            </a:extLst>
          </p:cNvPr>
          <p:cNvSpPr txBox="1">
            <a:spLocks/>
          </p:cNvSpPr>
          <p:nvPr/>
        </p:nvSpPr>
        <p:spPr>
          <a:xfrm>
            <a:off x="646111" y="2205319"/>
            <a:ext cx="3875089" cy="33191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a:p>
          <a:p>
            <a:r>
              <a:rPr lang="en-US" dirty="0"/>
              <a:t>Problem Statement</a:t>
            </a:r>
          </a:p>
          <a:p>
            <a:r>
              <a:rPr lang="en-US" dirty="0"/>
              <a:t>Business Understanding</a:t>
            </a:r>
          </a:p>
          <a:p>
            <a:r>
              <a:rPr lang="en-US" dirty="0"/>
              <a:t>Introduction</a:t>
            </a:r>
          </a:p>
          <a:p>
            <a:r>
              <a:rPr lang="en-US" dirty="0"/>
              <a:t>Emission Dataset</a:t>
            </a:r>
          </a:p>
          <a:p>
            <a:r>
              <a:rPr lang="en-US" dirty="0"/>
              <a:t>Data Cleaning</a:t>
            </a:r>
          </a:p>
        </p:txBody>
      </p:sp>
      <p:sp>
        <p:nvSpPr>
          <p:cNvPr id="7" name="Content Placeholder 2">
            <a:extLst>
              <a:ext uri="{FF2B5EF4-FFF2-40B4-BE49-F238E27FC236}">
                <a16:creationId xmlns:a16="http://schemas.microsoft.com/office/drawing/2014/main" id="{CA48943C-09FF-B7CF-99E8-20070D80E607}"/>
              </a:ext>
            </a:extLst>
          </p:cNvPr>
          <p:cNvSpPr txBox="1">
            <a:spLocks/>
          </p:cNvSpPr>
          <p:nvPr/>
        </p:nvSpPr>
        <p:spPr>
          <a:xfrm>
            <a:off x="8153400" y="2205319"/>
            <a:ext cx="2882900" cy="35223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dirty="0"/>
          </a:p>
          <a:p>
            <a:r>
              <a:rPr lang="en-US" dirty="0"/>
              <a:t>Business Insights</a:t>
            </a:r>
          </a:p>
          <a:p>
            <a:r>
              <a:rPr lang="en-US" dirty="0"/>
              <a:t>Line Graph-1</a:t>
            </a:r>
          </a:p>
          <a:p>
            <a:r>
              <a:rPr lang="en-US" dirty="0"/>
              <a:t>Line Graph-2</a:t>
            </a:r>
          </a:p>
          <a:p>
            <a:r>
              <a:rPr lang="en-US" dirty="0"/>
              <a:t>Business Insights</a:t>
            </a:r>
          </a:p>
          <a:p>
            <a:pPr marL="0" indent="0">
              <a:buNone/>
            </a:pPr>
            <a:endParaRPr lang="en-US" dirty="0"/>
          </a:p>
        </p:txBody>
      </p:sp>
    </p:spTree>
    <p:extLst>
      <p:ext uri="{BB962C8B-B14F-4D97-AF65-F5344CB8AC3E}">
        <p14:creationId xmlns:p14="http://schemas.microsoft.com/office/powerpoint/2010/main" val="326078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660C7AE9-A194-CD81-FCC3-401A961988A7}"/>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BF1E961B-E1AB-436B-D72F-DAE8791398D6}"/>
              </a:ext>
            </a:extLst>
          </p:cNvPr>
          <p:cNvPicPr>
            <a:picLocks noChangeAspect="1"/>
          </p:cNvPicPr>
          <p:nvPr/>
        </p:nvPicPr>
        <p:blipFill>
          <a:blip r:embed="rId7"/>
          <a:srcRect t="5462"/>
          <a:stretch/>
        </p:blipFill>
        <p:spPr>
          <a:xfrm>
            <a:off x="20" y="-12710"/>
            <a:ext cx="12191980" cy="6857990"/>
          </a:xfrm>
          <a:prstGeom prst="rect">
            <a:avLst/>
          </a:prstGeom>
        </p:spPr>
      </p:pic>
      <p:sp>
        <p:nvSpPr>
          <p:cNvPr id="24" name="Rectangle 23">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44E050-FCE2-A267-2A7A-69BF61F0FE8D}"/>
              </a:ext>
            </a:extLst>
          </p:cNvPr>
          <p:cNvSpPr>
            <a:spLocks noGrp="1"/>
          </p:cNvSpPr>
          <p:nvPr>
            <p:ph type="title"/>
          </p:nvPr>
        </p:nvSpPr>
        <p:spPr>
          <a:xfrm>
            <a:off x="6374887" y="1641860"/>
            <a:ext cx="4204298" cy="1034728"/>
          </a:xfrm>
        </p:spPr>
        <p:txBody>
          <a:bodyPr vert="horz" lIns="91440" tIns="45720" rIns="91440" bIns="45720" rtlCol="0" anchor="t">
            <a:normAutofit/>
          </a:bodyPr>
          <a:lstStyle/>
          <a:p>
            <a:r>
              <a:rPr lang="en-US" sz="2800" u="sng"/>
              <a:t>Problem Statement</a:t>
            </a:r>
          </a:p>
        </p:txBody>
      </p:sp>
      <p:sp>
        <p:nvSpPr>
          <p:cNvPr id="4" name="Text Placeholder 3">
            <a:extLst>
              <a:ext uri="{FF2B5EF4-FFF2-40B4-BE49-F238E27FC236}">
                <a16:creationId xmlns:a16="http://schemas.microsoft.com/office/drawing/2014/main" id="{87972B2E-F4B2-E07C-FC7A-4BD590D75EB3}"/>
              </a:ext>
            </a:extLst>
          </p:cNvPr>
          <p:cNvSpPr>
            <a:spLocks noGrp="1"/>
          </p:cNvSpPr>
          <p:nvPr>
            <p:ph type="body" sz="half" idx="2"/>
          </p:nvPr>
        </p:nvSpPr>
        <p:spPr>
          <a:xfrm>
            <a:off x="6374886" y="2809812"/>
            <a:ext cx="4169380" cy="2384064"/>
          </a:xfrm>
        </p:spPr>
        <p:txBody>
          <a:bodyPr vert="horz" lIns="91440" tIns="45720" rIns="91440" bIns="45720" rtlCol="0">
            <a:normAutofit/>
          </a:bodyPr>
          <a:lstStyle/>
          <a:p>
            <a:pPr>
              <a:lnSpc>
                <a:spcPct val="90000"/>
              </a:lnSpc>
            </a:pPr>
            <a:r>
              <a:rPr lang="en-US" sz="1800" dirty="0">
                <a:latin typeface="Arial" panose="020B0604020202020204" pitchFamily="34" charset="0"/>
                <a:cs typeface="Arial" panose="020B0604020202020204" pitchFamily="34" charset="0"/>
              </a:rPr>
              <a:t>The Impact of industrial greenhouse gas emissions on climate change, with a focus on environmental and health consequences, and how emissions vary across different industries and regions. What trends can be analyzed to guide effective reduction strategies ?</a:t>
            </a:r>
          </a:p>
        </p:txBody>
      </p:sp>
      <p:pic>
        <p:nvPicPr>
          <p:cNvPr id="3" name="Picture 2" descr="Thermal power station">
            <a:extLst>
              <a:ext uri="{FF2B5EF4-FFF2-40B4-BE49-F238E27FC236}">
                <a16:creationId xmlns:a16="http://schemas.microsoft.com/office/drawing/2014/main" id="{BA6AEEE3-BFF9-52FE-2303-7F62AFFA4876}"/>
              </a:ext>
            </a:extLst>
          </p:cNvPr>
          <p:cNvPicPr>
            <a:picLocks noChangeAspect="1"/>
          </p:cNvPicPr>
          <p:nvPr/>
        </p:nvPicPr>
        <p:blipFill>
          <a:blip r:embed="rId8"/>
          <a:srcRect l="18129" r="30877"/>
          <a:stretch/>
        </p:blipFill>
        <p:spPr>
          <a:xfrm>
            <a:off x="-348303" y="0"/>
            <a:ext cx="6444303" cy="6857990"/>
          </a:xfrm>
          <a:prstGeom prst="rect">
            <a:avLst/>
          </a:prstGeom>
        </p:spPr>
      </p:pic>
    </p:spTree>
    <p:extLst>
      <p:ext uri="{BB962C8B-B14F-4D97-AF65-F5344CB8AC3E}">
        <p14:creationId xmlns:p14="http://schemas.microsoft.com/office/powerpoint/2010/main" val="949646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6479A0E9-6268-DBFC-2B84-1D1D5C642254}"/>
              </a:ext>
            </a:extLst>
          </p:cNvPr>
          <p:cNvPicPr>
            <a:picLocks noChangeAspect="1"/>
          </p:cNvPicPr>
          <p:nvPr/>
        </p:nvPicPr>
        <p:blipFill>
          <a:blip r:embed="rId3">
            <a:duotone>
              <a:prstClr val="black"/>
              <a:schemeClr val="accent5">
                <a:tint val="45000"/>
                <a:satMod val="400000"/>
              </a:schemeClr>
            </a:duotone>
            <a:alphaModFix amt="15000"/>
          </a:blip>
          <a:srcRect t="7017" b="8713"/>
          <a:stretch/>
        </p:blipFill>
        <p:spPr>
          <a:xfrm>
            <a:off x="101620" y="10"/>
            <a:ext cx="12191980" cy="6857990"/>
          </a:xfrm>
          <a:prstGeom prst="rect">
            <a:avLst/>
          </a:prstGeom>
        </p:spPr>
      </p:pic>
      <p:sp>
        <p:nvSpPr>
          <p:cNvPr id="2" name="Title 1">
            <a:extLst>
              <a:ext uri="{FF2B5EF4-FFF2-40B4-BE49-F238E27FC236}">
                <a16:creationId xmlns:a16="http://schemas.microsoft.com/office/drawing/2014/main" id="{D89DBE9B-2ADF-ABFF-48D5-DCD695C81BA3}"/>
              </a:ext>
            </a:extLst>
          </p:cNvPr>
          <p:cNvSpPr>
            <a:spLocks noGrp="1"/>
          </p:cNvSpPr>
          <p:nvPr>
            <p:ph type="title"/>
          </p:nvPr>
        </p:nvSpPr>
        <p:spPr/>
        <p:txBody>
          <a:bodyPr>
            <a:normAutofit/>
          </a:bodyPr>
          <a:lstStyle/>
          <a:p>
            <a:r>
              <a:rPr lang="en-US" sz="3600" b="1" u="sng" dirty="0">
                <a:latin typeface="Arial" panose="020B0604020202020204" pitchFamily="34" charset="0"/>
                <a:cs typeface="Arial" panose="020B0604020202020204" pitchFamily="34" charset="0"/>
              </a:rPr>
              <a:t>Business Understanding</a:t>
            </a:r>
          </a:p>
        </p:txBody>
      </p:sp>
      <p:sp>
        <p:nvSpPr>
          <p:cNvPr id="3" name="Content Placeholder 2">
            <a:extLst>
              <a:ext uri="{FF2B5EF4-FFF2-40B4-BE49-F238E27FC236}">
                <a16:creationId xmlns:a16="http://schemas.microsoft.com/office/drawing/2014/main" id="{334F9076-0AEE-8F1A-4181-16FC048E708B}"/>
              </a:ext>
            </a:extLst>
          </p:cNvPr>
          <p:cNvSpPr>
            <a:spLocks noGrp="1"/>
          </p:cNvSpPr>
          <p:nvPr>
            <p:ph idx="1"/>
          </p:nvPr>
        </p:nvSpPr>
        <p:spPr/>
        <p:txBody>
          <a:bodyPr anchor="ctr">
            <a:normAutofit/>
          </a:bodyPr>
          <a:lstStyle/>
          <a:p>
            <a:pPr marL="0" indent="0">
              <a:buNone/>
            </a:pPr>
            <a:endParaRPr lang="en-US" dirty="0"/>
          </a:p>
          <a:p>
            <a:pPr marL="0" indent="0">
              <a:buNone/>
            </a:pPr>
            <a:endParaRPr lang="en-US" dirty="0"/>
          </a:p>
        </p:txBody>
      </p:sp>
      <p:graphicFrame>
        <p:nvGraphicFramePr>
          <p:cNvPr id="4" name="Content Placeholder 2">
            <a:extLst>
              <a:ext uri="{FF2B5EF4-FFF2-40B4-BE49-F238E27FC236}">
                <a16:creationId xmlns:a16="http://schemas.microsoft.com/office/drawing/2014/main" id="{FD2A6A5F-A743-E6EE-73C0-B9282F217B76}"/>
              </a:ext>
            </a:extLst>
          </p:cNvPr>
          <p:cNvGraphicFramePr>
            <a:graphicFrameLocks/>
          </p:cNvGraphicFramePr>
          <p:nvPr>
            <p:extLst>
              <p:ext uri="{D42A27DB-BD31-4B8C-83A1-F6EECF244321}">
                <p14:modId xmlns:p14="http://schemas.microsoft.com/office/powerpoint/2010/main" val="3090257219"/>
              </p:ext>
            </p:extLst>
          </p:nvPr>
        </p:nvGraphicFramePr>
        <p:xfrm>
          <a:off x="685800" y="1853248"/>
          <a:ext cx="10274300" cy="38998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4300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B07D-DDD6-E2C4-C372-128872757A31}"/>
              </a:ext>
            </a:extLst>
          </p:cNvPr>
          <p:cNvSpPr>
            <a:spLocks noGrp="1"/>
          </p:cNvSpPr>
          <p:nvPr>
            <p:ph type="title"/>
          </p:nvPr>
        </p:nvSpPr>
        <p:spPr>
          <a:xfrm>
            <a:off x="648930" y="482601"/>
            <a:ext cx="6188190" cy="635000"/>
          </a:xfrm>
        </p:spPr>
        <p:txBody>
          <a:bodyPr>
            <a:normAutofit fontScale="90000"/>
          </a:bodyPr>
          <a:lstStyle/>
          <a:p>
            <a:r>
              <a:rPr lang="en-US" b="1" u="sng" dirty="0">
                <a:solidFill>
                  <a:srgbClr val="EBEBEB"/>
                </a:solidFill>
              </a:rPr>
              <a:t>Introduction</a:t>
            </a:r>
          </a:p>
        </p:txBody>
      </p:sp>
      <p:sp>
        <p:nvSpPr>
          <p:cNvPr id="3" name="Content Placeholder 2">
            <a:extLst>
              <a:ext uri="{FF2B5EF4-FFF2-40B4-BE49-F238E27FC236}">
                <a16:creationId xmlns:a16="http://schemas.microsoft.com/office/drawing/2014/main" id="{DDC8A0B5-8314-9975-8E21-4247EA1F655C}"/>
              </a:ext>
            </a:extLst>
          </p:cNvPr>
          <p:cNvSpPr>
            <a:spLocks noGrp="1"/>
          </p:cNvSpPr>
          <p:nvPr>
            <p:ph idx="1"/>
          </p:nvPr>
        </p:nvSpPr>
        <p:spPr>
          <a:xfrm>
            <a:off x="648930" y="1536700"/>
            <a:ext cx="7072670" cy="4687119"/>
          </a:xfrm>
        </p:spPr>
        <p:txBody>
          <a:bodyPr>
            <a:noAutofit/>
          </a:bodyPr>
          <a:lstStyle/>
          <a:p>
            <a:r>
              <a:rPr lang="en-US" sz="1500" dirty="0">
                <a:effectLst/>
                <a:latin typeface="Arial" panose="020B0604020202020204" pitchFamily="34" charset="0"/>
                <a:cs typeface="Arial" panose="020B0604020202020204" pitchFamily="34" charset="0"/>
              </a:rPr>
              <a:t>Climate change due to carbon emissions is one of the major challenging problems to be tackled. This</a:t>
            </a:r>
            <a:r>
              <a:rPr lang="en-US" sz="1500" dirty="0">
                <a:latin typeface="Arial" panose="020B0604020202020204" pitchFamily="34" charset="0"/>
                <a:cs typeface="Arial" panose="020B0604020202020204" pitchFamily="34" charset="0"/>
              </a:rPr>
              <a:t> project analyzes </a:t>
            </a:r>
            <a:r>
              <a:rPr lang="en-US" sz="1500" dirty="0">
                <a:effectLst/>
                <a:latin typeface="Arial" panose="020B0604020202020204" pitchFamily="34" charset="0"/>
                <a:cs typeface="Arial" panose="020B0604020202020204" pitchFamily="34" charset="0"/>
              </a:rPr>
              <a:t>significant variations in heat input capacity and emission types</a:t>
            </a:r>
            <a:r>
              <a:rPr lang="en-US" sz="1500" dirty="0">
                <a:latin typeface="Arial" panose="020B0604020202020204" pitchFamily="34" charset="0"/>
                <a:cs typeface="Arial" panose="020B0604020202020204" pitchFamily="34" charset="0"/>
              </a:rPr>
              <a:t> in several US industrial sectors. </a:t>
            </a:r>
          </a:p>
          <a:p>
            <a:r>
              <a:rPr lang="en-US" sz="1500" dirty="0">
                <a:latin typeface="Arial" panose="020B0604020202020204" pitchFamily="34" charset="0"/>
                <a:cs typeface="Arial" panose="020B0604020202020204" pitchFamily="34" charset="0"/>
              </a:rPr>
              <a:t>This analysis is based on data from the U.S. Environmental Protection Agency (</a:t>
            </a:r>
            <a:r>
              <a:rPr lang="en-US" sz="1500" dirty="0">
                <a:latin typeface="Arial" panose="020B0604020202020204" pitchFamily="34" charset="0"/>
                <a:cs typeface="Arial" panose="020B0604020202020204" pitchFamily="34" charset="0"/>
                <a:hlinkClick r:id="rId3"/>
              </a:rPr>
              <a:t>EPA</a:t>
            </a:r>
            <a:r>
              <a:rPr lang="en-US" sz="1500" dirty="0">
                <a:latin typeface="Arial" panose="020B0604020202020204" pitchFamily="34" charset="0"/>
                <a:cs typeface="Arial" panose="020B0604020202020204" pitchFamily="34" charset="0"/>
              </a:rPr>
              <a:t>) and looks at more than 70 industrial sectors for the period of 2010 to 2022 over 50 states and cities.</a:t>
            </a:r>
          </a:p>
          <a:p>
            <a:r>
              <a:rPr lang="en-US" sz="1500" dirty="0">
                <a:latin typeface="Arial" panose="020B0604020202020204" pitchFamily="34" charset="0"/>
                <a:cs typeface="Arial" panose="020B0604020202020204" pitchFamily="34" charset="0"/>
              </a:rPr>
              <a:t>The goal is to identify the primary trends in emissions over certain industries, pinpoint regions of concern, and suggest feasible options for minimizing emissions while promoting environmentally friendly growth in industries.</a:t>
            </a:r>
          </a:p>
          <a:p>
            <a:r>
              <a:rPr lang="en-US" sz="1500" dirty="0">
                <a:latin typeface="Arial" panose="020B0604020202020204" pitchFamily="34" charset="0"/>
                <a:cs typeface="Arial" panose="020B0604020202020204" pitchFamily="34" charset="0"/>
              </a:rPr>
              <a:t> It helps to make decisions and renewable energy solutions to create a more policies and focused interventions. </a:t>
            </a:r>
          </a:p>
          <a:p>
            <a:r>
              <a:rPr lang="en-US" sz="1500" dirty="0">
                <a:latin typeface="Arial" panose="020B0604020202020204" pitchFamily="34" charset="0"/>
                <a:cs typeface="Arial" panose="020B0604020202020204" pitchFamily="34" charset="0"/>
              </a:rPr>
              <a:t>Emission Types - Methane (CH4), Carbon dioxide (CO2),Co2-Biogenic and Nitrous oxide (N2O) .</a:t>
            </a:r>
          </a:p>
        </p:txBody>
      </p:sp>
      <p:pic>
        <p:nvPicPr>
          <p:cNvPr id="5" name="Picture 4" descr="Person writing on a notepad">
            <a:extLst>
              <a:ext uri="{FF2B5EF4-FFF2-40B4-BE49-F238E27FC236}">
                <a16:creationId xmlns:a16="http://schemas.microsoft.com/office/drawing/2014/main" id="{35CF5743-5DF5-D6DA-3725-B0C07DB14BB0}"/>
              </a:ext>
            </a:extLst>
          </p:cNvPr>
          <p:cNvPicPr>
            <a:picLocks noChangeAspect="1"/>
          </p:cNvPicPr>
          <p:nvPr/>
        </p:nvPicPr>
        <p:blipFill>
          <a:blip r:embed="rId4"/>
          <a:srcRect l="25015" r="17630"/>
          <a:stretch/>
        </p:blipFill>
        <p:spPr>
          <a:xfrm>
            <a:off x="7721600" y="1"/>
            <a:ext cx="4470820"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100984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9" name="Picture 4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4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1" name="Picture 5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2" name="Picture 5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40B192AC-713C-C8D5-2428-9B7C5EBCE6AF}"/>
              </a:ext>
            </a:extLst>
          </p:cNvPr>
          <p:cNvPicPr>
            <a:picLocks noGrp="1" noChangeAspect="1"/>
          </p:cNvPicPr>
          <p:nvPr>
            <p:ph idx="1"/>
          </p:nvPr>
        </p:nvPicPr>
        <p:blipFill>
          <a:blip r:embed="rId7"/>
          <a:srcRect t="1193" r="-1" b="13904"/>
          <a:stretch/>
        </p:blipFill>
        <p:spPr>
          <a:xfrm>
            <a:off x="1" y="-5"/>
            <a:ext cx="12191695" cy="5016505"/>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5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55" name="Freeform: Shape 4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EAB98-E44C-5E9E-27DF-A34D32A5B5D3}"/>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b="1" dirty="0">
                <a:solidFill>
                  <a:srgbClr val="EBEBEB"/>
                </a:solidFill>
              </a:rPr>
              <a:t>Emission Dataset</a:t>
            </a:r>
          </a:p>
        </p:txBody>
      </p:sp>
    </p:spTree>
    <p:extLst>
      <p:ext uri="{BB962C8B-B14F-4D97-AF65-F5344CB8AC3E}">
        <p14:creationId xmlns:p14="http://schemas.microsoft.com/office/powerpoint/2010/main" val="2687361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0263-0AD7-AD48-03E6-BDECFB1353B7}"/>
              </a:ext>
            </a:extLst>
          </p:cNvPr>
          <p:cNvSpPr>
            <a:spLocks noGrp="1"/>
          </p:cNvSpPr>
          <p:nvPr>
            <p:ph type="title"/>
          </p:nvPr>
        </p:nvSpPr>
        <p:spPr>
          <a:xfrm>
            <a:off x="646111" y="452718"/>
            <a:ext cx="9755189" cy="1198282"/>
          </a:xfrm>
        </p:spPr>
        <p:txBody>
          <a:bodyPr/>
          <a:lstStyle/>
          <a:p>
            <a:r>
              <a:rPr lang="en-US" sz="2000" b="1"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n-US" sz="2800" b="1" u="sng" dirty="0"/>
              <a:t>DATA CLEANING IN TABLEAU</a:t>
            </a:r>
            <a:br>
              <a:rPr lang="en-US" sz="2000" b="1" u="sng"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br>
            <a:br>
              <a:rPr lang="en-US" sz="2000" b="1" u="sng"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br>
            <a:r>
              <a:rPr lang="en-US" sz="2000" b="1" u="sng"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Removing NULLS:</a:t>
            </a:r>
            <a:r>
              <a:rPr lang="en-US" sz="2000" b="1"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n-US" sz="20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FRS ID/Primary NAICS code should not be null. so, removing all NULL values.</a:t>
            </a:r>
            <a:br>
              <a:rPr lang="en-US" sz="20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br>
            <a:endParaRPr lang="en-US" sz="2000" dirty="0">
              <a:solidFill>
                <a:schemeClr val="tx1"/>
              </a:solidFill>
              <a:latin typeface="Arial" panose="020B0604020202020204" pitchFamily="34" charset="0"/>
              <a:cs typeface="Arial" panose="020B0604020202020204" pitchFamily="34" charset="0"/>
            </a:endParaRPr>
          </a:p>
        </p:txBody>
      </p:sp>
      <p:pic>
        <p:nvPicPr>
          <p:cNvPr id="4" name="Content Placeholder 3" descr="A screenshot of a computer&#10;&#10;Description automatically generated">
            <a:extLst>
              <a:ext uri="{FF2B5EF4-FFF2-40B4-BE49-F238E27FC236}">
                <a16:creationId xmlns:a16="http://schemas.microsoft.com/office/drawing/2014/main" id="{69C96887-DFC8-08F2-A882-7B2103DC0B23}"/>
              </a:ext>
            </a:extLst>
          </p:cNvPr>
          <p:cNvPicPr>
            <a:picLocks noGrp="1" noChangeAspect="1"/>
          </p:cNvPicPr>
          <p:nvPr>
            <p:ph idx="1"/>
          </p:nvPr>
        </p:nvPicPr>
        <p:blipFill>
          <a:blip r:embed="rId2"/>
          <a:stretch>
            <a:fillRect/>
          </a:stretch>
        </p:blipFill>
        <p:spPr>
          <a:xfrm>
            <a:off x="468311" y="2426362"/>
            <a:ext cx="5627689" cy="351723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58EC009-1389-CEBE-D815-874F8907399F}"/>
              </a:ext>
            </a:extLst>
          </p:cNvPr>
          <p:cNvPicPr>
            <a:picLocks noChangeAspect="1"/>
          </p:cNvPicPr>
          <p:nvPr/>
        </p:nvPicPr>
        <p:blipFill>
          <a:blip r:embed="rId3"/>
          <a:stretch>
            <a:fillRect/>
          </a:stretch>
        </p:blipFill>
        <p:spPr>
          <a:xfrm>
            <a:off x="6349999" y="2426362"/>
            <a:ext cx="5373689" cy="3517238"/>
          </a:xfrm>
          <a:prstGeom prst="rect">
            <a:avLst/>
          </a:prstGeom>
        </p:spPr>
      </p:pic>
      <p:sp>
        <p:nvSpPr>
          <p:cNvPr id="6" name="TextBox 5">
            <a:extLst>
              <a:ext uri="{FF2B5EF4-FFF2-40B4-BE49-F238E27FC236}">
                <a16:creationId xmlns:a16="http://schemas.microsoft.com/office/drawing/2014/main" id="{00AD6398-EAF6-F8EE-BCED-E2F8C9F64D94}"/>
              </a:ext>
            </a:extLst>
          </p:cNvPr>
          <p:cNvSpPr txBox="1"/>
          <p:nvPr/>
        </p:nvSpPr>
        <p:spPr>
          <a:xfrm>
            <a:off x="2057400" y="2020332"/>
            <a:ext cx="1484702" cy="369332"/>
          </a:xfrm>
          <a:prstGeom prst="rect">
            <a:avLst/>
          </a:prstGeom>
          <a:noFill/>
        </p:spPr>
        <p:txBody>
          <a:bodyPr wrap="none" rtlCol="0">
            <a:spAutoFit/>
          </a:bodyPr>
          <a:lstStyle/>
          <a:p>
            <a:r>
              <a:rPr lang="en-US" b="1" dirty="0"/>
              <a:t>Before NULL</a:t>
            </a:r>
          </a:p>
        </p:txBody>
      </p:sp>
      <p:sp>
        <p:nvSpPr>
          <p:cNvPr id="8" name="TextBox 7">
            <a:extLst>
              <a:ext uri="{FF2B5EF4-FFF2-40B4-BE49-F238E27FC236}">
                <a16:creationId xmlns:a16="http://schemas.microsoft.com/office/drawing/2014/main" id="{B965FEF4-F376-13AD-A847-E7BAC3302127}"/>
              </a:ext>
            </a:extLst>
          </p:cNvPr>
          <p:cNvSpPr txBox="1"/>
          <p:nvPr/>
        </p:nvSpPr>
        <p:spPr>
          <a:xfrm>
            <a:off x="8267700" y="1651000"/>
            <a:ext cx="1289508" cy="646331"/>
          </a:xfrm>
          <a:prstGeom prst="rect">
            <a:avLst/>
          </a:prstGeom>
          <a:noFill/>
        </p:spPr>
        <p:txBody>
          <a:bodyPr wrap="square" rtlCol="0">
            <a:spAutoFit/>
          </a:bodyPr>
          <a:lstStyle/>
          <a:p>
            <a:endParaRPr lang="en-US" b="1" dirty="0"/>
          </a:p>
          <a:p>
            <a:r>
              <a:rPr lang="en-US" b="1" dirty="0"/>
              <a:t>After NULL</a:t>
            </a:r>
          </a:p>
        </p:txBody>
      </p:sp>
      <p:sp>
        <p:nvSpPr>
          <p:cNvPr id="10" name="TextBox 9">
            <a:extLst>
              <a:ext uri="{FF2B5EF4-FFF2-40B4-BE49-F238E27FC236}">
                <a16:creationId xmlns:a16="http://schemas.microsoft.com/office/drawing/2014/main" id="{620C3EA3-7805-11E4-97F4-FBCB8EB11C8F}"/>
              </a:ext>
            </a:extLst>
          </p:cNvPr>
          <p:cNvSpPr txBox="1"/>
          <p:nvPr/>
        </p:nvSpPr>
        <p:spPr>
          <a:xfrm>
            <a:off x="3251200" y="5943600"/>
            <a:ext cx="1410964" cy="400110"/>
          </a:xfrm>
          <a:prstGeom prst="rect">
            <a:avLst/>
          </a:prstGeom>
          <a:noFill/>
        </p:spPr>
        <p:txBody>
          <a:bodyPr wrap="none" rtlCol="0">
            <a:spAutoFit/>
          </a:bodyPr>
          <a:lstStyle/>
          <a:p>
            <a:r>
              <a:rPr lang="en-US" sz="2000" b="1" dirty="0"/>
              <a:t>                 </a:t>
            </a:r>
          </a:p>
        </p:txBody>
      </p:sp>
    </p:spTree>
    <p:extLst>
      <p:ext uri="{BB962C8B-B14F-4D97-AF65-F5344CB8AC3E}">
        <p14:creationId xmlns:p14="http://schemas.microsoft.com/office/powerpoint/2010/main" val="1820949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E5FC-BE52-BE4B-0A2B-C1C459E241A4}"/>
              </a:ext>
            </a:extLst>
          </p:cNvPr>
          <p:cNvSpPr>
            <a:spLocks noGrp="1"/>
          </p:cNvSpPr>
          <p:nvPr>
            <p:ph type="title"/>
          </p:nvPr>
        </p:nvSpPr>
        <p:spPr>
          <a:xfrm>
            <a:off x="646111" y="452718"/>
            <a:ext cx="9404723" cy="1165875"/>
          </a:xfrm>
        </p:spPr>
        <p:txBody>
          <a:bodyPr/>
          <a:lstStyle/>
          <a:p>
            <a:r>
              <a:rPr lang="en-US" sz="2800" b="1" dirty="0">
                <a:solidFill>
                  <a:srgbClr val="EBEBEB"/>
                </a:solidFill>
                <a:latin typeface="Tableau Bold"/>
              </a:rPr>
              <a:t>					        </a:t>
            </a:r>
            <a:r>
              <a:rPr lang="en-US" sz="2800" b="1" u="sng" dirty="0">
                <a:solidFill>
                  <a:srgbClr val="EBEBEB"/>
                </a:solidFill>
                <a:latin typeface="Tableau Bold"/>
              </a:rPr>
              <a:t>DATA VISUALIZATION – TABLEAU </a:t>
            </a:r>
            <a:br>
              <a:rPr lang="en-US" sz="2800" b="1" u="sng" dirty="0">
                <a:solidFill>
                  <a:srgbClr val="EBEBEB"/>
                </a:solidFill>
                <a:latin typeface="Tableau Bold"/>
              </a:rPr>
            </a:br>
            <a:br>
              <a:rPr lang="en-US" sz="2800" b="1" u="sng" dirty="0">
                <a:solidFill>
                  <a:srgbClr val="EBEBEB"/>
                </a:solidFill>
                <a:latin typeface="Tableau Bold"/>
              </a:rPr>
            </a:br>
            <a:r>
              <a:rPr lang="en-US" sz="2000" b="1" u="sng" dirty="0">
                <a:solidFill>
                  <a:srgbClr val="EBEBEB"/>
                </a:solidFill>
                <a:effectLst/>
                <a:latin typeface="Tableau Bold"/>
              </a:rPr>
              <a:t>Heat Input Capacity by State (2010-2022)</a:t>
            </a:r>
            <a:endParaRPr lang="en-US" sz="2000" dirty="0"/>
          </a:p>
        </p:txBody>
      </p:sp>
      <p:sp>
        <p:nvSpPr>
          <p:cNvPr id="3" name="Content Placeholder 2">
            <a:extLst>
              <a:ext uri="{FF2B5EF4-FFF2-40B4-BE49-F238E27FC236}">
                <a16:creationId xmlns:a16="http://schemas.microsoft.com/office/drawing/2014/main" id="{CF866B43-9B85-4C28-0189-6577DA2FCE37}"/>
              </a:ext>
            </a:extLst>
          </p:cNvPr>
          <p:cNvSpPr>
            <a:spLocks noGrp="1"/>
          </p:cNvSpPr>
          <p:nvPr>
            <p:ph idx="1"/>
          </p:nvPr>
        </p:nvSpPr>
        <p:spPr>
          <a:xfrm>
            <a:off x="6096000" y="2052918"/>
            <a:ext cx="5448300" cy="4195481"/>
          </a:xfrm>
        </p:spPr>
        <p:txBody>
          <a:bodyPr>
            <a:normAutofit/>
          </a:bodyPr>
          <a:lstStyle/>
          <a:p>
            <a:pPr marL="0" indent="0">
              <a:buNone/>
            </a:pPr>
            <a:endParaRPr lang="en-US" sz="155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550" kern="100" dirty="0">
                <a:effectLst/>
                <a:latin typeface="Aptos" panose="020B0004020202020204" pitchFamily="34" charset="0"/>
                <a:ea typeface="Aptos" panose="020B0004020202020204" pitchFamily="34" charset="0"/>
                <a:cs typeface="Times New Roman" panose="02020603050405020304" pitchFamily="18" charset="0"/>
              </a:rPr>
              <a:t>This graphic is a map chart that shows the total maximum rated heat capacity with time for each state.</a:t>
            </a:r>
            <a:r>
              <a:rPr lang="en-US" sz="1550" dirty="0">
                <a:effectLst/>
                <a:latin typeface="Aptos" panose="020B0004020202020204" pitchFamily="34" charset="0"/>
                <a:ea typeface="Aptos" panose="020B0004020202020204" pitchFamily="34" charset="0"/>
                <a:cs typeface="Times New Roman" panose="02020603050405020304" pitchFamily="18" charset="0"/>
              </a:rPr>
              <a:t> </a:t>
            </a:r>
            <a:endParaRPr lang="en-US" sz="155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550" dirty="0">
                <a:effectLst/>
                <a:latin typeface="Aptos" panose="020B0004020202020204" pitchFamily="34" charset="0"/>
                <a:ea typeface="Aptos" panose="020B0004020202020204" pitchFamily="34" charset="0"/>
                <a:cs typeface="Times New Roman" panose="02020603050405020304" pitchFamily="18" charset="0"/>
              </a:rPr>
              <a:t>Texas has th</a:t>
            </a:r>
            <a:r>
              <a:rPr lang="en-US" sz="1550" dirty="0">
                <a:latin typeface="Aptos" panose="020B0004020202020204" pitchFamily="34" charset="0"/>
                <a:ea typeface="Aptos" panose="020B0004020202020204" pitchFamily="34" charset="0"/>
                <a:cs typeface="Times New Roman" panose="02020603050405020304" pitchFamily="18" charset="0"/>
              </a:rPr>
              <a:t>e highest heat capacity with 330,934 mmBTu/hr. Also, TN stands second highest 167,617 mmBTu/</a:t>
            </a:r>
            <a:r>
              <a:rPr lang="en-US" sz="1550" dirty="0" err="1">
                <a:latin typeface="Aptos" panose="020B0004020202020204" pitchFamily="34" charset="0"/>
                <a:ea typeface="Aptos" panose="020B0004020202020204" pitchFamily="34" charset="0"/>
                <a:cs typeface="Times New Roman" panose="02020603050405020304" pitchFamily="18" charset="0"/>
              </a:rPr>
              <a:t>hr</a:t>
            </a:r>
            <a:r>
              <a:rPr lang="en-US" sz="1550" dirty="0">
                <a:latin typeface="Aptos" panose="020B0004020202020204" pitchFamily="34" charset="0"/>
                <a:ea typeface="Aptos" panose="020B0004020202020204" pitchFamily="34" charset="0"/>
                <a:cs typeface="Times New Roman" panose="02020603050405020304" pitchFamily="18" charset="0"/>
              </a:rPr>
              <a:t> over decade. </a:t>
            </a:r>
          </a:p>
          <a:p>
            <a:r>
              <a:rPr lang="en-US" sz="1550" dirty="0">
                <a:latin typeface="Aptos" panose="020B0004020202020204" pitchFamily="34" charset="0"/>
                <a:ea typeface="Aptos" panose="020B0004020202020204" pitchFamily="34" charset="0"/>
                <a:cs typeface="Times New Roman" panose="02020603050405020304" pitchFamily="18" charset="0"/>
              </a:rPr>
              <a:t>Also, MI , MN ,UT ,VA ,WA ,WY and NY has the highest heat capacity over first 2 years and then seen decreasing trend.</a:t>
            </a:r>
          </a:p>
          <a:p>
            <a:r>
              <a:rPr lang="en-US" sz="1550" dirty="0">
                <a:effectLst/>
                <a:latin typeface="Aptos" panose="020B0004020202020204" pitchFamily="34" charset="0"/>
                <a:ea typeface="Aptos" panose="020B0004020202020204" pitchFamily="34" charset="0"/>
                <a:cs typeface="Times New Roman" panose="02020603050405020304" pitchFamily="18" charset="0"/>
              </a:rPr>
              <a:t>The state PR and OH has very low heat capacity rate over the last decade when compared to other states.</a:t>
            </a:r>
          </a:p>
          <a:p>
            <a:pPr marL="0" indent="0">
              <a:buNone/>
            </a:pPr>
            <a:endParaRPr lang="en-US" sz="1550" dirty="0"/>
          </a:p>
        </p:txBody>
      </p:sp>
      <p:pic>
        <p:nvPicPr>
          <p:cNvPr id="5" name="Picture 4">
            <a:extLst>
              <a:ext uri="{FF2B5EF4-FFF2-40B4-BE49-F238E27FC236}">
                <a16:creationId xmlns:a16="http://schemas.microsoft.com/office/drawing/2014/main" id="{5C53155C-1A3A-3822-080E-875B41AC555D}"/>
              </a:ext>
            </a:extLst>
          </p:cNvPr>
          <p:cNvPicPr>
            <a:picLocks noChangeAspect="1"/>
          </p:cNvPicPr>
          <p:nvPr/>
        </p:nvPicPr>
        <p:blipFill>
          <a:blip r:embed="rId2"/>
          <a:stretch>
            <a:fillRect/>
          </a:stretch>
        </p:blipFill>
        <p:spPr>
          <a:xfrm>
            <a:off x="646111" y="1967463"/>
            <a:ext cx="5323766" cy="4102808"/>
          </a:xfrm>
          <a:prstGeom prst="rect">
            <a:avLst/>
          </a:prstGeom>
        </p:spPr>
      </p:pic>
    </p:spTree>
    <p:extLst>
      <p:ext uri="{BB962C8B-B14F-4D97-AF65-F5344CB8AC3E}">
        <p14:creationId xmlns:p14="http://schemas.microsoft.com/office/powerpoint/2010/main" val="412049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26A97-EFFC-5CD1-EA17-0E0E88E8A5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7FE1D-366F-B711-631D-A3B1109924FF}"/>
              </a:ext>
            </a:extLst>
          </p:cNvPr>
          <p:cNvSpPr>
            <a:spLocks noGrp="1"/>
          </p:cNvSpPr>
          <p:nvPr>
            <p:ph type="title"/>
          </p:nvPr>
        </p:nvSpPr>
        <p:spPr>
          <a:xfrm>
            <a:off x="723900" y="478118"/>
            <a:ext cx="9314234" cy="1058582"/>
          </a:xfrm>
        </p:spPr>
        <p:txBody>
          <a:bodyPr/>
          <a:lstStyle/>
          <a:p>
            <a:br>
              <a:rPr lang="en-US" sz="2800" b="1" u="sng" dirty="0">
                <a:solidFill>
                  <a:srgbClr val="EBEBEB"/>
                </a:solidFill>
                <a:effectLst/>
                <a:latin typeface="Tableau Bold"/>
              </a:rPr>
            </a:br>
            <a:r>
              <a:rPr lang="en-US" sz="2800" b="1" u="sng" dirty="0">
                <a:solidFill>
                  <a:srgbClr val="EBEBEB"/>
                </a:solidFill>
                <a:effectLst/>
                <a:latin typeface="Tableau Bold"/>
              </a:rPr>
              <a:t>Top </a:t>
            </a:r>
            <a:r>
              <a:rPr lang="en-US" sz="2800" b="1" u="sng" dirty="0">
                <a:solidFill>
                  <a:srgbClr val="EBEBEB"/>
                </a:solidFill>
                <a:latin typeface="Tableau Bold"/>
              </a:rPr>
              <a:t>E</a:t>
            </a:r>
            <a:r>
              <a:rPr lang="en-US" sz="2800" b="1" u="sng" dirty="0">
                <a:solidFill>
                  <a:srgbClr val="EBEBEB"/>
                </a:solidFill>
                <a:effectLst/>
                <a:latin typeface="Tableau Bold"/>
              </a:rPr>
              <a:t>mission Industries</a:t>
            </a:r>
            <a:endParaRPr lang="en-US" sz="2800" dirty="0"/>
          </a:p>
        </p:txBody>
      </p:sp>
      <p:sp>
        <p:nvSpPr>
          <p:cNvPr id="3" name="Content Placeholder 2">
            <a:extLst>
              <a:ext uri="{FF2B5EF4-FFF2-40B4-BE49-F238E27FC236}">
                <a16:creationId xmlns:a16="http://schemas.microsoft.com/office/drawing/2014/main" id="{708ECEC7-2EAB-0C4D-C23C-125E6EC89BE6}"/>
              </a:ext>
            </a:extLst>
          </p:cNvPr>
          <p:cNvSpPr>
            <a:spLocks noGrp="1"/>
          </p:cNvSpPr>
          <p:nvPr>
            <p:ph idx="1"/>
          </p:nvPr>
        </p:nvSpPr>
        <p:spPr>
          <a:xfrm>
            <a:off x="6983896" y="1878649"/>
            <a:ext cx="4547704" cy="4268152"/>
          </a:xfrm>
        </p:spPr>
        <p:txBody>
          <a:bodyPr>
            <a:normAutofit/>
          </a:bodyPr>
          <a:lstStyle/>
          <a:p>
            <a:pPr marL="0" indent="0">
              <a:lnSpc>
                <a:spcPct val="90000"/>
              </a:lnSpc>
              <a:buNone/>
            </a:pPr>
            <a:endParaRPr lang="en-US" sz="1500" kern="100" dirty="0">
              <a:effectLst/>
              <a:latin typeface="Arial" panose="020B0604020202020204" pitchFamily="34" charset="0"/>
              <a:ea typeface="Aptos" panose="020B0004020202020204" pitchFamily="34" charset="0"/>
              <a:cs typeface="Arial" panose="020B0604020202020204" pitchFamily="34" charset="0"/>
            </a:endParaRPr>
          </a:p>
          <a:p>
            <a:pPr marL="0" indent="0">
              <a:lnSpc>
                <a:spcPct val="90000"/>
              </a:lnSpc>
              <a:buNone/>
            </a:pPr>
            <a:endParaRPr lang="en-US" sz="1500" kern="100" dirty="0">
              <a:latin typeface="Arial" panose="020B0604020202020204" pitchFamily="34" charset="0"/>
              <a:ea typeface="Aptos" panose="020B0004020202020204" pitchFamily="34" charset="0"/>
              <a:cs typeface="Arial" panose="020B0604020202020204" pitchFamily="34" charset="0"/>
            </a:endParaRPr>
          </a:p>
          <a:p>
            <a:pPr marL="0" indent="0">
              <a:lnSpc>
                <a:spcPct val="90000"/>
              </a:lnSpc>
              <a:buNone/>
            </a:pPr>
            <a:endParaRPr lang="en-US" sz="1500" kern="100" dirty="0">
              <a:effectLst/>
              <a:latin typeface="Arial" panose="020B0604020202020204" pitchFamily="34" charset="0"/>
              <a:ea typeface="Aptos" panose="020B0004020202020204" pitchFamily="34" charset="0"/>
              <a:cs typeface="Arial" panose="020B0604020202020204" pitchFamily="34" charset="0"/>
            </a:endParaRPr>
          </a:p>
          <a:p>
            <a:pPr marL="0" indent="0">
              <a:lnSpc>
                <a:spcPct val="90000"/>
              </a:lnSpc>
              <a:buNone/>
            </a:pPr>
            <a:r>
              <a:rPr lang="en-US" sz="1500" kern="100" dirty="0">
                <a:effectLst/>
                <a:latin typeface="Arial" panose="020B0604020202020204" pitchFamily="34" charset="0"/>
                <a:ea typeface="Aptos" panose="020B0004020202020204" pitchFamily="34" charset="0"/>
                <a:cs typeface="Arial" panose="020B0604020202020204" pitchFamily="34" charset="0"/>
              </a:rPr>
              <a:t>This graphic is a bubble chart that shows the top emission industries over time</a:t>
            </a:r>
          </a:p>
          <a:p>
            <a:pPr>
              <a:lnSpc>
                <a:spcPct val="90000"/>
              </a:lnSpc>
            </a:pPr>
            <a:r>
              <a:rPr lang="en-US" sz="1500" dirty="0">
                <a:latin typeface="Arial" panose="020B0604020202020204" pitchFamily="34" charset="0"/>
                <a:ea typeface="Aptos" panose="020B0004020202020204" pitchFamily="34" charset="0"/>
                <a:cs typeface="Arial" panose="020B0604020202020204" pitchFamily="34" charset="0"/>
              </a:rPr>
              <a:t>Power plants seems to have the highest emitted rate with 64,462 followed by Petroleum and Natural Gas with 27,755. </a:t>
            </a:r>
          </a:p>
          <a:p>
            <a:pPr>
              <a:lnSpc>
                <a:spcPct val="90000"/>
              </a:lnSpc>
            </a:pPr>
            <a:r>
              <a:rPr lang="en-US" sz="1500" dirty="0">
                <a:latin typeface="Arial" panose="020B0604020202020204" pitchFamily="34" charset="0"/>
                <a:ea typeface="Aptos" panose="020B0004020202020204" pitchFamily="34" charset="0"/>
                <a:cs typeface="Arial" panose="020B0604020202020204" pitchFamily="34" charset="0"/>
              </a:rPr>
              <a:t>Also, Waste , chemicals and minerals came the next highest when compared to other sectors.</a:t>
            </a:r>
            <a:endParaRPr lang="en-US" sz="1500" kern="100" dirty="0">
              <a:effectLst/>
              <a:latin typeface="Arial" panose="020B0604020202020204" pitchFamily="34" charset="0"/>
              <a:ea typeface="Aptos" panose="020B0004020202020204" pitchFamily="34" charset="0"/>
              <a:cs typeface="Arial" panose="020B0604020202020204" pitchFamily="34" charset="0"/>
            </a:endParaRPr>
          </a:p>
          <a:p>
            <a:pPr marL="0" indent="0">
              <a:lnSpc>
                <a:spcPct val="90000"/>
              </a:lnSpc>
              <a:buNone/>
            </a:pPr>
            <a:endParaRPr lang="en-US" sz="15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A02F48F-BA57-7719-EA67-7469739F8355}"/>
              </a:ext>
            </a:extLst>
          </p:cNvPr>
          <p:cNvPicPr>
            <a:picLocks noChangeAspect="1"/>
          </p:cNvPicPr>
          <p:nvPr/>
        </p:nvPicPr>
        <p:blipFill>
          <a:blip r:embed="rId2"/>
          <a:stretch>
            <a:fillRect/>
          </a:stretch>
        </p:blipFill>
        <p:spPr>
          <a:xfrm>
            <a:off x="848139" y="1878649"/>
            <a:ext cx="5957526" cy="4151090"/>
          </a:xfrm>
          <a:prstGeom prst="rect">
            <a:avLst/>
          </a:prstGeom>
        </p:spPr>
      </p:pic>
    </p:spTree>
    <p:extLst>
      <p:ext uri="{BB962C8B-B14F-4D97-AF65-F5344CB8AC3E}">
        <p14:creationId xmlns:p14="http://schemas.microsoft.com/office/powerpoint/2010/main" val="8337428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Ion</Template>
  <TotalTime>5318</TotalTime>
  <Words>1556</Words>
  <Application>Microsoft Macintosh PowerPoint</Application>
  <PresentationFormat>Widescreen</PresentationFormat>
  <Paragraphs>96</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Calibri</vt:lpstr>
      <vt:lpstr>Century Gothic</vt:lpstr>
      <vt:lpstr>Tableau Bold</vt:lpstr>
      <vt:lpstr>Times New Roman</vt:lpstr>
      <vt:lpstr>Wingdings 3</vt:lpstr>
      <vt:lpstr>Ion</vt:lpstr>
      <vt:lpstr>Analyzing Industrial Emissions            Using USEPA Data </vt:lpstr>
      <vt:lpstr> Table of Content</vt:lpstr>
      <vt:lpstr>Problem Statement</vt:lpstr>
      <vt:lpstr>Business Understanding</vt:lpstr>
      <vt:lpstr>Introduction</vt:lpstr>
      <vt:lpstr>Emission Dataset</vt:lpstr>
      <vt:lpstr>      DATA CLEANING IN TABLEAU  Removing NULLS:  FRS ID/Primary NAICS code should not be null. so, removing all NULL values. </vt:lpstr>
      <vt:lpstr>             DATA VISUALIZATION – TABLEAU   Heat Input Capacity by State (2010-2022)</vt:lpstr>
      <vt:lpstr> Top Emission Industries</vt:lpstr>
      <vt:lpstr>Business Insights</vt:lpstr>
      <vt:lpstr> Average Annual Emission Type-MH4 by Industry and State</vt:lpstr>
      <vt:lpstr> Average Annual Emission Type-N20 by Industry and State</vt:lpstr>
      <vt:lpstr>Business Insights</vt:lpstr>
      <vt:lpstr>SO2 Emissions by Total Industries Type Over Time</vt:lpstr>
      <vt:lpstr>SO2 Emissions by Total Unit Type Over Time</vt:lpstr>
      <vt:lpstr>Business Insights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Suzuki Kasami’s Mutual exclusion algorithm in distributed systems</dc:title>
  <dc:creator>wakalioandotch@gmail.com</dc:creator>
  <cp:lastModifiedBy>Dontireddy, Manasa</cp:lastModifiedBy>
  <cp:revision>264</cp:revision>
  <dcterms:created xsi:type="dcterms:W3CDTF">2023-04-09T06:20:39Z</dcterms:created>
  <dcterms:modified xsi:type="dcterms:W3CDTF">2024-12-01T03:39:22Z</dcterms:modified>
</cp:coreProperties>
</file>